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256" r:id="rId2"/>
    <p:sldId id="258" r:id="rId3"/>
    <p:sldId id="260" r:id="rId4"/>
    <p:sldId id="257" r:id="rId5"/>
    <p:sldId id="272" r:id="rId6"/>
    <p:sldId id="261" r:id="rId7"/>
    <p:sldId id="270" r:id="rId8"/>
    <p:sldId id="262" r:id="rId9"/>
    <p:sldId id="263" r:id="rId10"/>
    <p:sldId id="271" r:id="rId11"/>
    <p:sldId id="264" r:id="rId12"/>
    <p:sldId id="265" r:id="rId13"/>
    <p:sldId id="266" r:id="rId14"/>
  </p:sldIdLst>
  <p:sldSz cx="12192000" cy="6858000"/>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8E7E05-AB3B-4B8C-9B0B-3039AC92BE6C}" v="424" dt="2025-11-25T15:09:55.21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42" d="100"/>
          <a:sy n="142" d="100"/>
        </p:scale>
        <p:origin x="948"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de-CH"/>
          </a:p>
        </p:txBody>
      </p:sp>
      <p:sp>
        <p:nvSpPr>
          <p:cNvPr id="3" name="Datumsplatzhalt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A6C43A44-34E6-4339-8D36-9B0BF00A080E}" type="datetimeFigureOut">
              <a:rPr lang="de-CH" smtClean="0"/>
              <a:t>26.11.2025</a:t>
            </a:fld>
            <a:endParaRPr lang="de-CH"/>
          </a:p>
        </p:txBody>
      </p:sp>
      <p:sp>
        <p:nvSpPr>
          <p:cNvPr id="4" name="Folienbildplatzhalt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de-CH"/>
          </a:p>
        </p:txBody>
      </p:sp>
      <p:sp>
        <p:nvSpPr>
          <p:cNvPr id="5" name="Notizenplatzhalt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de-CH"/>
          </a:p>
        </p:txBody>
      </p:sp>
      <p:sp>
        <p:nvSpPr>
          <p:cNvPr id="7" name="Foliennummernplatzhalt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85508502-B018-4164-B1CB-3383C7C24C3E}" type="slidenum">
              <a:rPr lang="de-CH" smtClean="0"/>
              <a:t>‹Nr.›</a:t>
            </a:fld>
            <a:endParaRPr lang="de-CH"/>
          </a:p>
        </p:txBody>
      </p:sp>
    </p:spTree>
    <p:extLst>
      <p:ext uri="{BB962C8B-B14F-4D97-AF65-F5344CB8AC3E}">
        <p14:creationId xmlns:p14="http://schemas.microsoft.com/office/powerpoint/2010/main" val="1767872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de-DE"/>
              <a:t>Mastertitelformat bearbeiten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8BE9006F-25A6-41F0-8989-77CBFE56AB6D}" type="datetime1">
              <a:rPr lang="en-US" smtClean="0"/>
              <a:t>11/26/2025</a:t>
            </a:fld>
            <a:endParaRPr lang="en-US" dirty="0"/>
          </a:p>
        </p:txBody>
      </p:sp>
      <p:sp>
        <p:nvSpPr>
          <p:cNvPr id="5" name="Footer Placeholder 4"/>
          <p:cNvSpPr>
            <a:spLocks noGrp="1"/>
          </p:cNvSpPr>
          <p:nvPr>
            <p:ph type="ftr" sz="quarter" idx="11"/>
          </p:nvPr>
        </p:nvSpPr>
        <p:spPr/>
        <p:txBody>
          <a:bodyPr/>
          <a:lstStyle/>
          <a:p>
            <a:r>
              <a:rPr lang="de-DE"/>
              <a:t>Forum 60+, Zirkel: Sagen, Volmar Schmid</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de-CH"/>
          </a:p>
        </p:txBody>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de-DE"/>
              <a:t>Mastertitelformat bearbeiten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FE32B030-6976-467D-B8BE-F43882BBFE3F}" type="datetime1">
              <a:rPr lang="en-US" smtClean="0"/>
              <a:t>11/26/2025</a:t>
            </a:fld>
            <a:endParaRPr lang="en-US" dirty="0"/>
          </a:p>
        </p:txBody>
      </p:sp>
      <p:sp>
        <p:nvSpPr>
          <p:cNvPr id="5" name="Footer Placeholder 4"/>
          <p:cNvSpPr>
            <a:spLocks noGrp="1"/>
          </p:cNvSpPr>
          <p:nvPr>
            <p:ph type="ftr" sz="quarter" idx="11"/>
          </p:nvPr>
        </p:nvSpPr>
        <p:spPr/>
        <p:txBody>
          <a:bodyPr/>
          <a:lstStyle/>
          <a:p>
            <a:r>
              <a:rPr lang="de-DE"/>
              <a:t>Forum 60+, Zirkel: Sagen, Volmar Schmid</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e-DE"/>
              <a:t>Mastertitelformat bearbeiten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F67EF23C-FF95-4D50-AF9C-DB03AE5C11F8}" type="datetime1">
              <a:rPr lang="en-US" smtClean="0"/>
              <a:t>11/26/2025</a:t>
            </a:fld>
            <a:endParaRPr lang="en-US" dirty="0"/>
          </a:p>
        </p:txBody>
      </p:sp>
      <p:sp>
        <p:nvSpPr>
          <p:cNvPr id="5" name="Footer Placeholder 4"/>
          <p:cNvSpPr>
            <a:spLocks noGrp="1"/>
          </p:cNvSpPr>
          <p:nvPr>
            <p:ph type="ftr" sz="quarter" idx="11"/>
          </p:nvPr>
        </p:nvSpPr>
        <p:spPr/>
        <p:txBody>
          <a:bodyPr/>
          <a:lstStyle/>
          <a:p>
            <a:r>
              <a:rPr lang="de-DE"/>
              <a:t>Forum 60+, Zirkel: Sagen, Volmar Schmid</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de-DE"/>
              <a:t>Mastertitelformat bearbeiten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a:t>Mastertextformat bearbeiten</a:t>
            </a:r>
          </a:p>
        </p:txBody>
      </p:sp>
      <p:sp>
        <p:nvSpPr>
          <p:cNvPr id="5" name="Date Placeholder 4"/>
          <p:cNvSpPr>
            <a:spLocks noGrp="1"/>
          </p:cNvSpPr>
          <p:nvPr>
            <p:ph type="dt" sz="half" idx="10"/>
          </p:nvPr>
        </p:nvSpPr>
        <p:spPr/>
        <p:txBody>
          <a:bodyPr/>
          <a:lstStyle/>
          <a:p>
            <a:fld id="{D8F868CD-5F32-42E8-A94A-2A321F686AAA}" type="datetime1">
              <a:rPr lang="en-US" smtClean="0"/>
              <a:t>11/26/2025</a:t>
            </a:fld>
            <a:endParaRPr lang="en-US" dirty="0"/>
          </a:p>
        </p:txBody>
      </p:sp>
      <p:sp>
        <p:nvSpPr>
          <p:cNvPr id="6" name="Footer Placeholder 5"/>
          <p:cNvSpPr>
            <a:spLocks noGrp="1"/>
          </p:cNvSpPr>
          <p:nvPr>
            <p:ph type="ftr" sz="quarter" idx="11"/>
          </p:nvPr>
        </p:nvSpPr>
        <p:spPr/>
        <p:txBody>
          <a:bodyPr/>
          <a:lstStyle/>
          <a:p>
            <a:r>
              <a:rPr lang="de-DE"/>
              <a:t>Forum 60+, Zirkel: Sagen, Volmar Schmid</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de-DE"/>
              <a:t>Mastertitelformat bearbeiten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a:t>Mastertextformat bearbeiten</a:t>
            </a:r>
          </a:p>
        </p:txBody>
      </p:sp>
      <p:sp>
        <p:nvSpPr>
          <p:cNvPr id="5" name="Date Placeholder 4"/>
          <p:cNvSpPr>
            <a:spLocks noGrp="1"/>
          </p:cNvSpPr>
          <p:nvPr>
            <p:ph type="dt" sz="half" idx="10"/>
          </p:nvPr>
        </p:nvSpPr>
        <p:spPr/>
        <p:txBody>
          <a:bodyPr/>
          <a:lstStyle/>
          <a:p>
            <a:fld id="{5C8C1FAD-839E-4E3E-9E6C-0EF367F41A3A}" type="datetime1">
              <a:rPr lang="en-US" smtClean="0"/>
              <a:t>11/26/2025</a:t>
            </a:fld>
            <a:endParaRPr lang="en-US" dirty="0"/>
          </a:p>
        </p:txBody>
      </p:sp>
      <p:sp>
        <p:nvSpPr>
          <p:cNvPr id="6" name="Footer Placeholder 5"/>
          <p:cNvSpPr>
            <a:spLocks noGrp="1"/>
          </p:cNvSpPr>
          <p:nvPr>
            <p:ph type="ftr" sz="quarter" idx="11"/>
          </p:nvPr>
        </p:nvSpPr>
        <p:spPr/>
        <p:txBody>
          <a:bodyPr/>
          <a:lstStyle/>
          <a:p>
            <a:r>
              <a:rPr lang="de-DE"/>
              <a:t>Forum 60+, Zirkel: Sagen, Volmar Schmid</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de-DE"/>
              <a:t>Mastertitelformat bearbeiten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e-DE"/>
              <a:t>Mastertextformat bearbeiten</a:t>
            </a:r>
          </a:p>
        </p:txBody>
      </p:sp>
      <p:sp>
        <p:nvSpPr>
          <p:cNvPr id="5" name="Date Placeholder 4"/>
          <p:cNvSpPr>
            <a:spLocks noGrp="1"/>
          </p:cNvSpPr>
          <p:nvPr>
            <p:ph type="dt" sz="half" idx="10"/>
          </p:nvPr>
        </p:nvSpPr>
        <p:spPr/>
        <p:txBody>
          <a:bodyPr/>
          <a:lstStyle/>
          <a:p>
            <a:fld id="{2CBE74C6-1DC8-45CD-917C-E08A82CBF27F}" type="datetime1">
              <a:rPr lang="en-US" smtClean="0"/>
              <a:t>11/26/2025</a:t>
            </a:fld>
            <a:endParaRPr lang="en-US" dirty="0"/>
          </a:p>
        </p:txBody>
      </p:sp>
      <p:sp>
        <p:nvSpPr>
          <p:cNvPr id="6" name="Footer Placeholder 5"/>
          <p:cNvSpPr>
            <a:spLocks noGrp="1"/>
          </p:cNvSpPr>
          <p:nvPr>
            <p:ph type="ftr" sz="quarter" idx="11"/>
          </p:nvPr>
        </p:nvSpPr>
        <p:spPr/>
        <p:txBody>
          <a:bodyPr/>
          <a:lstStyle/>
          <a:p>
            <a:r>
              <a:rPr lang="de-DE"/>
              <a:t>Forum 60+, Zirkel: Sagen, Volmar Schmid</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349069D-ACBE-40B7-9CB2-335263913B05}" type="datetime1">
              <a:rPr lang="en-US" smtClean="0"/>
              <a:t>11/26/2025</a:t>
            </a:fld>
            <a:endParaRPr lang="en-US" dirty="0"/>
          </a:p>
        </p:txBody>
      </p:sp>
      <p:sp>
        <p:nvSpPr>
          <p:cNvPr id="5" name="Footer Placeholder 4"/>
          <p:cNvSpPr>
            <a:spLocks noGrp="1"/>
          </p:cNvSpPr>
          <p:nvPr>
            <p:ph type="ftr" sz="quarter" idx="11"/>
          </p:nvPr>
        </p:nvSpPr>
        <p:spPr/>
        <p:txBody>
          <a:bodyPr/>
          <a:lstStyle/>
          <a:p>
            <a:r>
              <a:rPr lang="de-DE"/>
              <a:t>Forum 60+, Zirkel: Sagen, Volmar Schmid</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de-DE"/>
              <a:t>Mastertitelformat bearbeiten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F09C564-7DE4-4613-B056-F66CB6C8C72C}" type="datetime1">
              <a:rPr lang="en-US" smtClean="0"/>
              <a:t>11/26/2025</a:t>
            </a:fld>
            <a:endParaRPr lang="en-US" dirty="0"/>
          </a:p>
        </p:txBody>
      </p:sp>
      <p:sp>
        <p:nvSpPr>
          <p:cNvPr id="5" name="Footer Placeholder 4"/>
          <p:cNvSpPr>
            <a:spLocks noGrp="1"/>
          </p:cNvSpPr>
          <p:nvPr>
            <p:ph type="ftr" sz="quarter" idx="11"/>
          </p:nvPr>
        </p:nvSpPr>
        <p:spPr/>
        <p:txBody>
          <a:bodyPr/>
          <a:lstStyle/>
          <a:p>
            <a:r>
              <a:rPr lang="de-DE"/>
              <a:t>Forum 60+, Zirkel: Sagen, Volmar Schmid</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de-DE"/>
              <a:t>Mastertitelformat bearbeiten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6F8F473-807E-40D8-9021-1A729B6BEA1F}" type="datetime1">
              <a:rPr lang="en-US" smtClean="0"/>
              <a:t>11/26/2025</a:t>
            </a:fld>
            <a:endParaRPr lang="en-US" dirty="0"/>
          </a:p>
        </p:txBody>
      </p:sp>
      <p:sp>
        <p:nvSpPr>
          <p:cNvPr id="5" name="Footer Placeholder 4"/>
          <p:cNvSpPr>
            <a:spLocks noGrp="1"/>
          </p:cNvSpPr>
          <p:nvPr>
            <p:ph type="ftr" sz="quarter" idx="11"/>
          </p:nvPr>
        </p:nvSpPr>
        <p:spPr/>
        <p:txBody>
          <a:bodyPr/>
          <a:lstStyle/>
          <a:p>
            <a:r>
              <a:rPr lang="de-DE"/>
              <a:t>Forum 60+, Zirkel: Sagen, Volmar Schmid</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de-CH"/>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D26C9332-C2F1-4C73-B973-D570F7CDA1D4}" type="datetime1">
              <a:rPr lang="en-US" smtClean="0"/>
              <a:t>11/26/2025</a:t>
            </a:fld>
            <a:endParaRPr lang="en-US" dirty="0"/>
          </a:p>
        </p:txBody>
      </p:sp>
      <p:sp>
        <p:nvSpPr>
          <p:cNvPr id="5" name="Footer Placeholder 4"/>
          <p:cNvSpPr>
            <a:spLocks noGrp="1"/>
          </p:cNvSpPr>
          <p:nvPr>
            <p:ph type="ftr" sz="quarter" idx="11"/>
          </p:nvPr>
        </p:nvSpPr>
        <p:spPr/>
        <p:txBody>
          <a:bodyPr/>
          <a:lstStyle/>
          <a:p>
            <a:r>
              <a:rPr lang="de-DE"/>
              <a:t>Forum 60+, Zirkel: Sagen, Volmar Schmid</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2F76490D-B471-4192-A6A8-56676D7067F3}" type="datetime1">
              <a:rPr lang="en-US" smtClean="0"/>
              <a:t>11/26/2025</a:t>
            </a:fld>
            <a:endParaRPr lang="en-US" dirty="0"/>
          </a:p>
        </p:txBody>
      </p:sp>
      <p:sp>
        <p:nvSpPr>
          <p:cNvPr id="6" name="Footer Placeholder 5"/>
          <p:cNvSpPr>
            <a:spLocks noGrp="1"/>
          </p:cNvSpPr>
          <p:nvPr>
            <p:ph type="ftr" sz="quarter" idx="11"/>
          </p:nvPr>
        </p:nvSpPr>
        <p:spPr/>
        <p:txBody>
          <a:bodyPr/>
          <a:lstStyle/>
          <a:p>
            <a:r>
              <a:rPr lang="de-DE"/>
              <a:t>Forum 60+, Zirkel: Sagen, Volmar Schmid</a:t>
            </a:r>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AF23477B-DD55-4280-83E3-15E2D110CB6C}" type="datetime1">
              <a:rPr lang="en-US" smtClean="0"/>
              <a:t>11/26/2025</a:t>
            </a:fld>
            <a:endParaRPr lang="en-US" dirty="0"/>
          </a:p>
        </p:txBody>
      </p:sp>
      <p:sp>
        <p:nvSpPr>
          <p:cNvPr id="8" name="Footer Placeholder 7"/>
          <p:cNvSpPr>
            <a:spLocks noGrp="1"/>
          </p:cNvSpPr>
          <p:nvPr>
            <p:ph type="ftr" sz="quarter" idx="11"/>
          </p:nvPr>
        </p:nvSpPr>
        <p:spPr/>
        <p:txBody>
          <a:bodyPr/>
          <a:lstStyle/>
          <a:p>
            <a:r>
              <a:rPr lang="de-DE"/>
              <a:t>Forum 60+, Zirkel: Sagen, Volmar Schmid</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839EB36F-954F-4AB6-8626-15B94EE43EB2}" type="datetime1">
              <a:rPr lang="en-US" smtClean="0"/>
              <a:t>11/26/2025</a:t>
            </a:fld>
            <a:endParaRPr lang="en-US" dirty="0"/>
          </a:p>
        </p:txBody>
      </p:sp>
      <p:sp>
        <p:nvSpPr>
          <p:cNvPr id="4" name="Footer Placeholder 3"/>
          <p:cNvSpPr>
            <a:spLocks noGrp="1"/>
          </p:cNvSpPr>
          <p:nvPr>
            <p:ph type="ftr" sz="quarter" idx="11"/>
          </p:nvPr>
        </p:nvSpPr>
        <p:spPr/>
        <p:txBody>
          <a:bodyPr/>
          <a:lstStyle/>
          <a:p>
            <a:r>
              <a:rPr lang="de-DE"/>
              <a:t>Forum 60+, Zirkel: Sagen, Volmar Schmid</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777E7-8302-406E-84A0-6C5EBE938CBD}" type="datetime1">
              <a:rPr lang="en-US" smtClean="0"/>
              <a:t>11/26/2025</a:t>
            </a:fld>
            <a:endParaRPr lang="en-US" dirty="0"/>
          </a:p>
        </p:txBody>
      </p:sp>
      <p:sp>
        <p:nvSpPr>
          <p:cNvPr id="3" name="Footer Placeholder 2"/>
          <p:cNvSpPr>
            <a:spLocks noGrp="1"/>
          </p:cNvSpPr>
          <p:nvPr>
            <p:ph type="ftr" sz="quarter" idx="11"/>
          </p:nvPr>
        </p:nvSpPr>
        <p:spPr/>
        <p:txBody>
          <a:bodyPr/>
          <a:lstStyle/>
          <a:p>
            <a:r>
              <a:rPr lang="de-DE"/>
              <a:t>Forum 60+, Zirkel: Sagen, Volmar Schmid</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de-DE"/>
              <a:t>Mastertitelformat bearbeiten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A91090F9-F30C-41BF-988E-D50A8980B581}" type="datetime1">
              <a:rPr lang="en-US" smtClean="0"/>
              <a:t>11/26/2025</a:t>
            </a:fld>
            <a:endParaRPr lang="en-US" dirty="0"/>
          </a:p>
        </p:txBody>
      </p:sp>
      <p:sp>
        <p:nvSpPr>
          <p:cNvPr id="6" name="Footer Placeholder 5"/>
          <p:cNvSpPr>
            <a:spLocks noGrp="1"/>
          </p:cNvSpPr>
          <p:nvPr>
            <p:ph type="ftr" sz="quarter" idx="11"/>
          </p:nvPr>
        </p:nvSpPr>
        <p:spPr/>
        <p:txBody>
          <a:bodyPr/>
          <a:lstStyle/>
          <a:p>
            <a:r>
              <a:rPr lang="de-DE"/>
              <a:t>Forum 60+, Zirkel: Sagen, Volmar Schmid</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7566CF20-87AB-4440-BC4C-61B728097E0B}" type="datetime1">
              <a:rPr lang="en-US" smtClean="0"/>
              <a:t>11/26/2025</a:t>
            </a:fld>
            <a:endParaRPr lang="en-US" dirty="0"/>
          </a:p>
        </p:txBody>
      </p:sp>
      <p:sp>
        <p:nvSpPr>
          <p:cNvPr id="6" name="Footer Placeholder 5"/>
          <p:cNvSpPr>
            <a:spLocks noGrp="1"/>
          </p:cNvSpPr>
          <p:nvPr>
            <p:ph type="ftr" sz="quarter" idx="11"/>
          </p:nvPr>
        </p:nvSpPr>
        <p:spPr/>
        <p:txBody>
          <a:bodyPr/>
          <a:lstStyle/>
          <a:p>
            <a:r>
              <a:rPr lang="de-DE"/>
              <a:t>Forum 60+, Zirkel: Sagen, Volmar Schmid</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de-CH"/>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de-CH"/>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de-CH"/>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de-CH"/>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de-CH"/>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de-CH"/>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de-CH"/>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de-CH"/>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de-CH"/>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de-CH"/>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de-CH"/>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de-CH"/>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de-CH"/>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de-CH"/>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de-CH"/>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de-CH"/>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de-CH"/>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de-CH"/>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de-CH"/>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de-CH"/>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de-CH"/>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de-CH"/>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de-CH"/>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de-CH"/>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CH"/>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20E58F0-1018-483E-A59A-B0E815F9D994}" type="datetime1">
              <a:rPr lang="en-US" smtClean="0"/>
              <a:t>11/26/2025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DE"/>
              <a:t>Forum 60+, Zirkel: Sagen, Volmar Schmid</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hf sldNum="0"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alliserdialekt.ch/sagen-aus-dem-oberwallis" TargetMode="External"/><Relationship Id="rId2" Type="http://schemas.openxmlformats.org/officeDocument/2006/relationships/hyperlink" Target="https://www.walliserdialekt.ch/sagen/enkeltauglichkeit2"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srf.ch/audio/schweizer-sagen/gang-holl-der-hueet-erzaehlt-von-volmar-schmid?id=AUDI20250130_RS_0098" TargetMode="External"/><Relationship Id="rId4" Type="http://schemas.openxmlformats.org/officeDocument/2006/relationships/hyperlink" Target="https://www.walliserdialekt.ch/wallisersage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walliserdialekt.ch/sagen-von-ausserberg" TargetMode="External"/><Relationship Id="rId2" Type="http://schemas.openxmlformats.org/officeDocument/2006/relationships/hyperlink" Target="https://www.walliserdialekt.ch/sagen/enkeltauglichkeit2"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www.walliserdialekt.ch/sagen-von-ausserberg" TargetMode="External"/><Relationship Id="rId2" Type="http://schemas.openxmlformats.org/officeDocument/2006/relationships/hyperlink" Target="https://www.walliserdialekt.ch/sagen/enkeltauglichkeit2" TargetMode="Externa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hyperlink" Target="https://www.walliserdialekt.ch/sagen/enkeltauglichkeit2" TargetMode="External"/><Relationship Id="rId2" Type="http://schemas.openxmlformats.org/officeDocument/2006/relationships/hyperlink" Target="https://www.walliserdialekt.ch/dialektbeispiele"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8" Type="http://schemas.openxmlformats.org/officeDocument/2006/relationships/hyperlink" Target="https://www.walliserdialekt.ch/dass-gitts" TargetMode="External"/><Relationship Id="rId3" Type="http://schemas.openxmlformats.org/officeDocument/2006/relationships/hyperlink" Target="https://www.heiligen-legende.de/meinrad-von-einsiedeln/" TargetMode="External"/><Relationship Id="rId7" Type="http://schemas.openxmlformats.org/officeDocument/2006/relationships/hyperlink" Target="https://www.projekt-gutenberg.org/schwab/erzvolks/chap010.html" TargetMode="External"/><Relationship Id="rId2" Type="http://schemas.openxmlformats.org/officeDocument/2006/relationships/hyperlink" Target="https://www.loreley-felsen.de/geschichte-loreley-felsen/" TargetMode="External"/><Relationship Id="rId1" Type="http://schemas.openxmlformats.org/officeDocument/2006/relationships/slideLayout" Target="../slideLayouts/slideLayout2.xml"/><Relationship Id="rId6" Type="http://schemas.openxmlformats.org/officeDocument/2006/relationships/hyperlink" Target="https://mein-lernen.at/deutsch/literatur/die-10-beliebtesten-anekdoten-der-literaturgeschichte/" TargetMode="External"/><Relationship Id="rId5" Type="http://schemas.openxmlformats.org/officeDocument/2006/relationships/hyperlink" Target="https://teachsam.de/deutsch/d_literatur/d_aut/les/les_dram/les_nathan/nathan_text/les_nathan_txt_3.7.htm" TargetMode="External"/><Relationship Id="rId10" Type="http://schemas.openxmlformats.org/officeDocument/2006/relationships/hyperlink" Target="https://www.projekt-gutenberg.org/antholog/kalender/chap04.html" TargetMode="External"/><Relationship Id="rId4" Type="http://schemas.openxmlformats.org/officeDocument/2006/relationships/hyperlink" Target="https://www.projekt-gutenberg.org/fontaine/fabeln1/chap003.html" TargetMode="External"/><Relationship Id="rId9" Type="http://schemas.openxmlformats.org/officeDocument/2006/relationships/hyperlink" Target="https://nosologoethevlc.wordpress.com/wp-content/uploads/2013/03/brecht-geschichten-keuner.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walliserdialekt.ch/waegerbaschi" TargetMode="External"/><Relationship Id="rId2" Type="http://schemas.openxmlformats.org/officeDocument/2006/relationships/hyperlink" Target="https://www.walliserdialekt.ch/sagen/enkeltauglichkeit2"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walliserdialekt.ch/_files/ugd/930083_e080afd0b18844348791aa79c348f392.pdf" TargetMode="External"/><Relationship Id="rId2" Type="http://schemas.openxmlformats.org/officeDocument/2006/relationships/hyperlink" Target="https://www.walliserdialekt.ch/sagen/enkeltauglichkeit2"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walliserdialekt.ch/sagen-von-ausserbe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walliserdialekt.ch/_files/ugd/930083_d4a56536f412453990a29220038775c1.pdf" TargetMode="External"/><Relationship Id="rId2" Type="http://schemas.openxmlformats.org/officeDocument/2006/relationships/hyperlink" Target="https://www.walliserdialekt.ch/sagen/enkeltauglichkeit2"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walliserdialekt.ch/sagen-von-ausserbe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watch/?v=199720781915415" TargetMode="External"/><Relationship Id="rId2" Type="http://schemas.openxmlformats.org/officeDocument/2006/relationships/hyperlink" Target="https://www.walliserdialekt.ch/sagen/enkeltauglichkeit2"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5D984B7-08CE-7AD6-2131-7BDD51676F1A}"/>
              </a:ext>
            </a:extLst>
          </p:cNvPr>
          <p:cNvPicPr>
            <a:picLocks noChangeAspect="1"/>
          </p:cNvPicPr>
          <p:nvPr/>
        </p:nvPicPr>
        <p:blipFill>
          <a:blip r:embed="rId2"/>
          <a:stretch>
            <a:fillRect/>
          </a:stretch>
        </p:blipFill>
        <p:spPr>
          <a:xfrm>
            <a:off x="3151495" y="0"/>
            <a:ext cx="6858000" cy="6858000"/>
          </a:xfrm>
          <a:prstGeom prst="rect">
            <a:avLst/>
          </a:prstGeom>
        </p:spPr>
      </p:pic>
      <p:sp>
        <p:nvSpPr>
          <p:cNvPr id="5" name="Textfeld 4">
            <a:extLst>
              <a:ext uri="{FF2B5EF4-FFF2-40B4-BE49-F238E27FC236}">
                <a16:creationId xmlns:a16="http://schemas.microsoft.com/office/drawing/2014/main" id="{71604EF2-419B-4386-6B85-E25DC7DB3744}"/>
              </a:ext>
            </a:extLst>
          </p:cNvPr>
          <p:cNvSpPr txBox="1"/>
          <p:nvPr/>
        </p:nvSpPr>
        <p:spPr>
          <a:xfrm>
            <a:off x="4208929" y="4888006"/>
            <a:ext cx="4847665" cy="1569660"/>
          </a:xfrm>
          <a:prstGeom prst="rect">
            <a:avLst/>
          </a:prstGeom>
          <a:noFill/>
        </p:spPr>
        <p:txBody>
          <a:bodyPr wrap="square" rtlCol="0">
            <a:spAutoFit/>
          </a:bodyPr>
          <a:lstStyle/>
          <a:p>
            <a:pPr algn="ctr"/>
            <a:r>
              <a:rPr lang="de-DE" sz="3200" b="1" dirty="0">
                <a:solidFill>
                  <a:schemeClr val="bg2"/>
                </a:solidFill>
              </a:rPr>
              <a:t>Sagen: Geschichten zwischen Wahrheit und Fantasie</a:t>
            </a:r>
            <a:endParaRPr lang="de-CH" sz="3200" b="1" dirty="0">
              <a:solidFill>
                <a:schemeClr val="bg2"/>
              </a:solidFill>
            </a:endParaRPr>
          </a:p>
        </p:txBody>
      </p:sp>
    </p:spTree>
    <p:extLst>
      <p:ext uri="{BB962C8B-B14F-4D97-AF65-F5344CB8AC3E}">
        <p14:creationId xmlns:p14="http://schemas.microsoft.com/office/powerpoint/2010/main" val="323713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CF3718-3EB6-6C35-670F-F61D4145759A}"/>
              </a:ext>
            </a:extLst>
          </p:cNvPr>
          <p:cNvSpPr>
            <a:spLocks noGrp="1"/>
          </p:cNvSpPr>
          <p:nvPr>
            <p:ph type="title"/>
          </p:nvPr>
        </p:nvSpPr>
        <p:spPr/>
        <p:txBody>
          <a:bodyPr/>
          <a:lstStyle/>
          <a:p>
            <a:r>
              <a:rPr lang="de-DE"/>
              <a:t>Totensagen</a:t>
            </a:r>
            <a:endParaRPr lang="de-CH" dirty="0"/>
          </a:p>
        </p:txBody>
      </p:sp>
      <p:sp>
        <p:nvSpPr>
          <p:cNvPr id="3" name="Inhaltsplatzhalter 2">
            <a:extLst>
              <a:ext uri="{FF2B5EF4-FFF2-40B4-BE49-F238E27FC236}">
                <a16:creationId xmlns:a16="http://schemas.microsoft.com/office/drawing/2014/main" id="{825DD321-2D77-3BD4-93ED-3FF92A6CB798}"/>
              </a:ext>
            </a:extLst>
          </p:cNvPr>
          <p:cNvSpPr>
            <a:spLocks noGrp="1"/>
          </p:cNvSpPr>
          <p:nvPr>
            <p:ph idx="1"/>
          </p:nvPr>
        </p:nvSpPr>
        <p:spPr>
          <a:xfrm>
            <a:off x="1742047" y="1710017"/>
            <a:ext cx="6992520" cy="3777622"/>
          </a:xfrm>
        </p:spPr>
        <p:txBody>
          <a:bodyPr>
            <a:normAutofit lnSpcReduction="10000"/>
          </a:bodyPr>
          <a:lstStyle/>
          <a:p>
            <a:r>
              <a:rPr lang="de-DE" dirty="0"/>
              <a:t>Totensagen sind Sagen, die sich um den Tod und das Verhalten von Verstorbenen drehen. Sie thematisieren oft das Weiterleben der Toten in irgendeiner Form, wobei die Toten entweder als unruhige Geister erscheinen, die noch unerledigte Dinge haben, oder als Seelen, die in einem Jenseits verweilen</a:t>
            </a:r>
          </a:p>
          <a:p>
            <a:pPr lvl="1"/>
            <a:r>
              <a:rPr lang="de-CH" dirty="0"/>
              <a:t>Büssen allgemein, bei uns im Gletscher, </a:t>
            </a:r>
            <a:r>
              <a:rPr lang="de-CH" i="1" dirty="0">
                <a:hlinkClick r:id="rId2"/>
              </a:rPr>
              <a:t>Zwei </a:t>
            </a:r>
            <a:r>
              <a:rPr lang="de-CH" i="1" dirty="0" err="1">
                <a:hlinkClick r:id="rId2"/>
              </a:rPr>
              <a:t>Gletscherjungfrowwe</a:t>
            </a:r>
            <a:endParaRPr lang="de-CH" i="1" dirty="0"/>
          </a:p>
          <a:p>
            <a:pPr lvl="1"/>
            <a:r>
              <a:rPr lang="de-CH" dirty="0"/>
              <a:t>Busse bei Habgier und Geiz, </a:t>
            </a:r>
            <a:r>
              <a:rPr lang="de-CH" i="1" dirty="0">
                <a:hlinkClick r:id="rId3"/>
              </a:rPr>
              <a:t>Der Schatz in de </a:t>
            </a:r>
            <a:r>
              <a:rPr lang="de-CH" i="1" dirty="0" err="1">
                <a:hlinkClick r:id="rId3"/>
              </a:rPr>
              <a:t>Diebju</a:t>
            </a:r>
            <a:endParaRPr lang="de-CH" i="1" dirty="0"/>
          </a:p>
          <a:p>
            <a:pPr lvl="1"/>
            <a:r>
              <a:rPr lang="de-CH" dirty="0"/>
              <a:t>Busse bei List und Betrug, z.B. Marchsteine, </a:t>
            </a:r>
            <a:r>
              <a:rPr lang="de-CH" i="1" dirty="0">
                <a:hlinkClick r:id="rId4"/>
              </a:rPr>
              <a:t>Der </a:t>
            </a:r>
            <a:r>
              <a:rPr lang="de-CH" i="1" dirty="0" err="1">
                <a:hlinkClick r:id="rId4"/>
              </a:rPr>
              <a:t>Maarchstrit</a:t>
            </a:r>
            <a:endParaRPr lang="de-CH" i="1" dirty="0"/>
          </a:p>
          <a:p>
            <a:pPr lvl="1"/>
            <a:r>
              <a:rPr lang="de-CH" dirty="0"/>
              <a:t>Der </a:t>
            </a:r>
            <a:r>
              <a:rPr lang="de-CH" dirty="0" err="1"/>
              <a:t>Gratzug</a:t>
            </a:r>
            <a:r>
              <a:rPr lang="de-CH" dirty="0"/>
              <a:t>, </a:t>
            </a:r>
            <a:r>
              <a:rPr lang="de-CH" i="1" dirty="0">
                <a:hlinkClick r:id="rId5"/>
              </a:rPr>
              <a:t>Gang hol der </a:t>
            </a:r>
            <a:r>
              <a:rPr lang="de-CH" i="1" dirty="0" err="1">
                <a:hlinkClick r:id="rId5"/>
              </a:rPr>
              <a:t>Hüet</a:t>
            </a:r>
            <a:endParaRPr lang="de-CH" i="1" dirty="0"/>
          </a:p>
          <a:p>
            <a:pPr lvl="1"/>
            <a:r>
              <a:rPr lang="de-CH" dirty="0"/>
              <a:t>Verbotene Tänze, </a:t>
            </a:r>
            <a:r>
              <a:rPr lang="de-CH" i="1" dirty="0" err="1">
                <a:hlinkClick r:id="rId3"/>
              </a:rPr>
              <a:t>Ds</a:t>
            </a:r>
            <a:r>
              <a:rPr lang="de-CH" i="1" dirty="0">
                <a:hlinkClick r:id="rId3"/>
              </a:rPr>
              <a:t> </a:t>
            </a:r>
            <a:r>
              <a:rPr lang="de-CH" i="1" dirty="0" err="1">
                <a:hlinkClick r:id="rId3"/>
              </a:rPr>
              <a:t>Verboorgna</a:t>
            </a:r>
            <a:r>
              <a:rPr lang="de-CH" i="1" dirty="0">
                <a:hlinkClick r:id="rId3"/>
              </a:rPr>
              <a:t> im </a:t>
            </a:r>
            <a:r>
              <a:rPr lang="de-CH" i="1" dirty="0" err="1">
                <a:hlinkClick r:id="rId3"/>
              </a:rPr>
              <a:t>Chalchofu</a:t>
            </a:r>
            <a:endParaRPr lang="de-CH" i="1" dirty="0"/>
          </a:p>
          <a:p>
            <a:endParaRPr lang="de-CH" dirty="0"/>
          </a:p>
        </p:txBody>
      </p:sp>
      <p:sp>
        <p:nvSpPr>
          <p:cNvPr id="4" name="Fußzeilenplatzhalter 3">
            <a:extLst>
              <a:ext uri="{FF2B5EF4-FFF2-40B4-BE49-F238E27FC236}">
                <a16:creationId xmlns:a16="http://schemas.microsoft.com/office/drawing/2014/main" id="{540FDF87-099B-7BE2-1607-A171BE8C5AFF}"/>
              </a:ext>
            </a:extLst>
          </p:cNvPr>
          <p:cNvSpPr>
            <a:spLocks noGrp="1"/>
          </p:cNvSpPr>
          <p:nvPr>
            <p:ph type="ftr" sz="quarter" idx="11"/>
          </p:nvPr>
        </p:nvSpPr>
        <p:spPr/>
        <p:txBody>
          <a:bodyPr/>
          <a:lstStyle/>
          <a:p>
            <a:r>
              <a:rPr lang="de-DE"/>
              <a:t>Forum 60+, Zirkel: Sagen, Volmar Schmid</a:t>
            </a:r>
            <a:endParaRPr lang="en-US" dirty="0"/>
          </a:p>
        </p:txBody>
      </p:sp>
      <p:pic>
        <p:nvPicPr>
          <p:cNvPr id="6" name="Grafik 5">
            <a:extLst>
              <a:ext uri="{FF2B5EF4-FFF2-40B4-BE49-F238E27FC236}">
                <a16:creationId xmlns:a16="http://schemas.microsoft.com/office/drawing/2014/main" id="{6D0F2C24-B0BA-E909-AEDE-CA4A4242337D}"/>
              </a:ext>
            </a:extLst>
          </p:cNvPr>
          <p:cNvPicPr>
            <a:picLocks noChangeAspect="1"/>
          </p:cNvPicPr>
          <p:nvPr/>
        </p:nvPicPr>
        <p:blipFill>
          <a:blip r:embed="rId6"/>
          <a:stretch>
            <a:fillRect/>
          </a:stretch>
        </p:blipFill>
        <p:spPr>
          <a:xfrm>
            <a:off x="8887284" y="3010471"/>
            <a:ext cx="3125337" cy="3125337"/>
          </a:xfrm>
          <a:prstGeom prst="rect">
            <a:avLst/>
          </a:prstGeom>
        </p:spPr>
      </p:pic>
    </p:spTree>
    <p:extLst>
      <p:ext uri="{BB962C8B-B14F-4D97-AF65-F5344CB8AC3E}">
        <p14:creationId xmlns:p14="http://schemas.microsoft.com/office/powerpoint/2010/main" val="315057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2F758-6024-03DF-114C-83A858941A09}"/>
              </a:ext>
            </a:extLst>
          </p:cNvPr>
          <p:cNvSpPr>
            <a:spLocks noGrp="1"/>
          </p:cNvSpPr>
          <p:nvPr>
            <p:ph type="title"/>
          </p:nvPr>
        </p:nvSpPr>
        <p:spPr>
          <a:xfrm>
            <a:off x="2592925" y="624110"/>
            <a:ext cx="8911687" cy="1681768"/>
          </a:xfrm>
        </p:spPr>
        <p:txBody>
          <a:bodyPr>
            <a:normAutofit/>
          </a:bodyPr>
          <a:lstStyle/>
          <a:p>
            <a:r>
              <a:rPr lang="de-CH" dirty="0"/>
              <a:t>Dämonen und Geister</a:t>
            </a:r>
            <a:br>
              <a:rPr lang="de-CH" dirty="0"/>
            </a:br>
            <a:endParaRPr lang="de-CH" dirty="0"/>
          </a:p>
        </p:txBody>
      </p:sp>
      <p:sp>
        <p:nvSpPr>
          <p:cNvPr id="3" name="Inhaltsplatzhalter 2">
            <a:extLst>
              <a:ext uri="{FF2B5EF4-FFF2-40B4-BE49-F238E27FC236}">
                <a16:creationId xmlns:a16="http://schemas.microsoft.com/office/drawing/2014/main" id="{2CD584FD-E37B-31EA-B969-2AA8BCAFB773}"/>
              </a:ext>
            </a:extLst>
          </p:cNvPr>
          <p:cNvSpPr>
            <a:spLocks noGrp="1"/>
          </p:cNvSpPr>
          <p:nvPr>
            <p:ph idx="1"/>
          </p:nvPr>
        </p:nvSpPr>
        <p:spPr>
          <a:xfrm>
            <a:off x="1674812" y="1663050"/>
            <a:ext cx="6057247" cy="4241448"/>
          </a:xfrm>
        </p:spPr>
        <p:txBody>
          <a:bodyPr/>
          <a:lstStyle/>
          <a:p>
            <a:r>
              <a:rPr lang="de-CH" dirty="0"/>
              <a:t>Erzählen von Geistern, Teufeln, Hexen, Kobolden oder anderen übernatürlichen Wesen, die ins menschliche Leben eingreifen. Beispiele: Wildes Heer, </a:t>
            </a:r>
            <a:r>
              <a:rPr lang="de-CH" dirty="0" err="1"/>
              <a:t>Nachzehrer</a:t>
            </a:r>
            <a:r>
              <a:rPr lang="de-CH" dirty="0"/>
              <a:t>, Hexensagen.</a:t>
            </a:r>
          </a:p>
          <a:p>
            <a:pPr lvl="1"/>
            <a:r>
              <a:rPr lang="de-CH" dirty="0"/>
              <a:t>Hexen, </a:t>
            </a:r>
            <a:r>
              <a:rPr lang="de-CH" i="1" dirty="0">
                <a:hlinkClick r:id="rId2"/>
              </a:rPr>
              <a:t>D </a:t>
            </a:r>
            <a:r>
              <a:rPr lang="de-CH" i="1" dirty="0" err="1">
                <a:hlinkClick r:id="rId2"/>
              </a:rPr>
              <a:t>Häx</a:t>
            </a:r>
            <a:r>
              <a:rPr lang="de-CH" i="1" dirty="0">
                <a:hlinkClick r:id="rId2"/>
              </a:rPr>
              <a:t> </a:t>
            </a:r>
            <a:r>
              <a:rPr lang="de-CH" i="1" dirty="0" err="1">
                <a:hlinkClick r:id="rId2"/>
              </a:rPr>
              <a:t>va</a:t>
            </a:r>
            <a:r>
              <a:rPr lang="de-CH" i="1" dirty="0">
                <a:hlinkClick r:id="rId2"/>
              </a:rPr>
              <a:t> </a:t>
            </a:r>
            <a:r>
              <a:rPr lang="de-CH" i="1" dirty="0" err="1">
                <a:hlinkClick r:id="rId2"/>
              </a:rPr>
              <a:t>Staaldu</a:t>
            </a:r>
            <a:endParaRPr lang="de-CH" i="1" dirty="0"/>
          </a:p>
          <a:p>
            <a:pPr lvl="1"/>
            <a:r>
              <a:rPr lang="de-CH" dirty="0"/>
              <a:t>Zwerge, </a:t>
            </a:r>
            <a:r>
              <a:rPr lang="de-CH" i="1" dirty="0">
                <a:hlinkClick r:id="rId2"/>
              </a:rPr>
              <a:t>Di goldig </a:t>
            </a:r>
            <a:r>
              <a:rPr lang="de-CH" i="1" dirty="0" err="1">
                <a:hlinkClick r:id="rId2"/>
              </a:rPr>
              <a:t>Wiega</a:t>
            </a:r>
            <a:endParaRPr lang="de-CH" i="1" dirty="0"/>
          </a:p>
          <a:p>
            <a:pPr lvl="1"/>
            <a:r>
              <a:rPr lang="de-CH" dirty="0"/>
              <a:t>Räuber, </a:t>
            </a:r>
            <a:r>
              <a:rPr lang="de-CH" i="1" dirty="0" err="1">
                <a:solidFill>
                  <a:srgbClr val="FF0000"/>
                </a:solidFill>
                <a:hlinkClick r:id="rId2"/>
              </a:rPr>
              <a:t>Ds</a:t>
            </a:r>
            <a:r>
              <a:rPr lang="de-CH" i="1" dirty="0">
                <a:solidFill>
                  <a:srgbClr val="FF0000"/>
                </a:solidFill>
                <a:hlinkClick r:id="rId2"/>
              </a:rPr>
              <a:t> </a:t>
            </a:r>
            <a:r>
              <a:rPr lang="de-CH" i="1" dirty="0" err="1">
                <a:solidFill>
                  <a:srgbClr val="FF0000"/>
                </a:solidFill>
                <a:hlinkClick r:id="rId2"/>
              </a:rPr>
              <a:t>Röüberhüss</a:t>
            </a:r>
            <a:endParaRPr lang="de-CH" i="1" dirty="0">
              <a:solidFill>
                <a:srgbClr val="FF0000"/>
              </a:solidFill>
            </a:endParaRPr>
          </a:p>
          <a:p>
            <a:pPr lvl="1"/>
            <a:r>
              <a:rPr lang="de-CH" dirty="0"/>
              <a:t>Spukerscheinungen, </a:t>
            </a:r>
            <a:r>
              <a:rPr lang="de-CH" dirty="0" err="1"/>
              <a:t>Boozugschichte</a:t>
            </a:r>
            <a:r>
              <a:rPr lang="de-CH" dirty="0"/>
              <a:t>, </a:t>
            </a:r>
            <a:r>
              <a:rPr lang="de-CH" i="1" dirty="0" err="1">
                <a:solidFill>
                  <a:srgbClr val="FF0000"/>
                </a:solidFill>
                <a:hlinkClick r:id="rId3">
                  <a:extLst>
                    <a:ext uri="{A12FA001-AC4F-418D-AE19-62706E023703}">
                      <ahyp:hlinkClr xmlns:ahyp="http://schemas.microsoft.com/office/drawing/2018/hyperlinkcolor" val="tx"/>
                    </a:ext>
                  </a:extLst>
                </a:hlinkClick>
              </a:rPr>
              <a:t>Ds</a:t>
            </a:r>
            <a:r>
              <a:rPr lang="de-CH" i="1" dirty="0">
                <a:solidFill>
                  <a:srgbClr val="FF0000"/>
                </a:solidFill>
                <a:hlinkClick r:id="rId3">
                  <a:extLst>
                    <a:ext uri="{A12FA001-AC4F-418D-AE19-62706E023703}">
                      <ahyp:hlinkClr xmlns:ahyp="http://schemas.microsoft.com/office/drawing/2018/hyperlinkcolor" val="tx"/>
                    </a:ext>
                  </a:extLst>
                </a:hlinkClick>
              </a:rPr>
              <a:t> </a:t>
            </a:r>
            <a:r>
              <a:rPr lang="de-CH" i="1" dirty="0" err="1">
                <a:solidFill>
                  <a:srgbClr val="FF0000"/>
                </a:solidFill>
                <a:hlinkClick r:id="rId3">
                  <a:extLst>
                    <a:ext uri="{A12FA001-AC4F-418D-AE19-62706E023703}">
                      <ahyp:hlinkClr xmlns:ahyp="http://schemas.microsoft.com/office/drawing/2018/hyperlinkcolor" val="tx"/>
                    </a:ext>
                  </a:extLst>
                </a:hlinkClick>
              </a:rPr>
              <a:t>Metjubooz</a:t>
            </a:r>
            <a:r>
              <a:rPr lang="de-CH" i="1" dirty="0" err="1">
                <a:solidFill>
                  <a:srgbClr val="FF0000"/>
                </a:solidFill>
              </a:rPr>
              <a:t>i</a:t>
            </a:r>
            <a:endParaRPr lang="de-CH" i="1" dirty="0">
              <a:solidFill>
                <a:srgbClr val="FF0000"/>
              </a:solidFill>
            </a:endParaRPr>
          </a:p>
          <a:p>
            <a:pPr lvl="1"/>
            <a:r>
              <a:rPr lang="de-CH" dirty="0"/>
              <a:t>Alp und Hirten, </a:t>
            </a:r>
            <a:r>
              <a:rPr lang="de-CH" i="1" dirty="0">
                <a:solidFill>
                  <a:srgbClr val="FF0000"/>
                </a:solidFill>
              </a:rPr>
              <a:t>Der Böse Senn</a:t>
            </a:r>
            <a:r>
              <a:rPr lang="de-CH" dirty="0"/>
              <a:t>, </a:t>
            </a:r>
            <a:r>
              <a:rPr lang="de-CH" sz="1200" dirty="0" err="1"/>
              <a:t>Jegerlehner</a:t>
            </a:r>
            <a:r>
              <a:rPr lang="de-CH" sz="1200" dirty="0"/>
              <a:t>, S. 130</a:t>
            </a:r>
          </a:p>
          <a:p>
            <a:pPr lvl="1"/>
            <a:r>
              <a:rPr lang="de-CH" dirty="0"/>
              <a:t>Das Fremde, </a:t>
            </a:r>
            <a:r>
              <a:rPr lang="de-CH" i="1" dirty="0" err="1">
                <a:hlinkClick r:id="rId2"/>
              </a:rPr>
              <a:t>Ds</a:t>
            </a:r>
            <a:r>
              <a:rPr lang="de-CH" i="1" dirty="0">
                <a:hlinkClick r:id="rId2"/>
              </a:rPr>
              <a:t> </a:t>
            </a:r>
            <a:r>
              <a:rPr lang="de-CH" i="1" dirty="0" err="1">
                <a:hlinkClick r:id="rId2"/>
              </a:rPr>
              <a:t>Pilzludi</a:t>
            </a:r>
            <a:r>
              <a:rPr lang="de-CH" i="1" dirty="0">
                <a:hlinkClick r:id="rId2"/>
              </a:rPr>
              <a:t> </a:t>
            </a:r>
            <a:r>
              <a:rPr lang="de-CH" i="1" dirty="0" err="1">
                <a:hlinkClick r:id="rId2"/>
              </a:rPr>
              <a:t>va</a:t>
            </a:r>
            <a:r>
              <a:rPr lang="de-CH" i="1" dirty="0">
                <a:hlinkClick r:id="rId2"/>
              </a:rPr>
              <a:t> de </a:t>
            </a:r>
            <a:r>
              <a:rPr lang="de-CH" i="1" dirty="0" err="1">
                <a:hlinkClick r:id="rId2"/>
              </a:rPr>
              <a:t>Tschiineru</a:t>
            </a:r>
            <a:endParaRPr lang="de-CH" sz="2000" i="1" dirty="0"/>
          </a:p>
        </p:txBody>
      </p:sp>
      <p:sp>
        <p:nvSpPr>
          <p:cNvPr id="4" name="Fußzeilenplatzhalter 3">
            <a:extLst>
              <a:ext uri="{FF2B5EF4-FFF2-40B4-BE49-F238E27FC236}">
                <a16:creationId xmlns:a16="http://schemas.microsoft.com/office/drawing/2014/main" id="{3AC1BE99-5C5B-8564-B587-A2D2FADCEC3C}"/>
              </a:ext>
            </a:extLst>
          </p:cNvPr>
          <p:cNvSpPr>
            <a:spLocks noGrp="1"/>
          </p:cNvSpPr>
          <p:nvPr>
            <p:ph type="ftr" sz="quarter" idx="11"/>
          </p:nvPr>
        </p:nvSpPr>
        <p:spPr/>
        <p:txBody>
          <a:bodyPr/>
          <a:lstStyle/>
          <a:p>
            <a:r>
              <a:rPr lang="de-DE"/>
              <a:t>Forum 60+, Zirkel: Sagen, Volmar Schmid</a:t>
            </a:r>
            <a:endParaRPr lang="en-US" dirty="0"/>
          </a:p>
        </p:txBody>
      </p:sp>
      <p:pic>
        <p:nvPicPr>
          <p:cNvPr id="6" name="Grafik 5">
            <a:extLst>
              <a:ext uri="{FF2B5EF4-FFF2-40B4-BE49-F238E27FC236}">
                <a16:creationId xmlns:a16="http://schemas.microsoft.com/office/drawing/2014/main" id="{4ABA7ADE-6FD6-9DAF-B7B1-14E6517F8613}"/>
              </a:ext>
            </a:extLst>
          </p:cNvPr>
          <p:cNvPicPr>
            <a:picLocks noChangeAspect="1"/>
          </p:cNvPicPr>
          <p:nvPr/>
        </p:nvPicPr>
        <p:blipFill>
          <a:blip r:embed="rId4"/>
          <a:stretch>
            <a:fillRect/>
          </a:stretch>
        </p:blipFill>
        <p:spPr>
          <a:xfrm>
            <a:off x="8467299" y="2709081"/>
            <a:ext cx="3372134" cy="3372134"/>
          </a:xfrm>
          <a:prstGeom prst="rect">
            <a:avLst/>
          </a:prstGeom>
        </p:spPr>
      </p:pic>
    </p:spTree>
    <p:extLst>
      <p:ext uri="{BB962C8B-B14F-4D97-AF65-F5344CB8AC3E}">
        <p14:creationId xmlns:p14="http://schemas.microsoft.com/office/powerpoint/2010/main" val="408456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A9ACFA-579C-BEE4-B750-D2FA2AA32C15}"/>
              </a:ext>
            </a:extLst>
          </p:cNvPr>
          <p:cNvSpPr>
            <a:spLocks noGrp="1"/>
          </p:cNvSpPr>
          <p:nvPr>
            <p:ph type="title"/>
          </p:nvPr>
        </p:nvSpPr>
        <p:spPr/>
        <p:txBody>
          <a:bodyPr/>
          <a:lstStyle/>
          <a:p>
            <a:r>
              <a:rPr lang="de-CH" dirty="0"/>
              <a:t>Heldensagen</a:t>
            </a:r>
          </a:p>
        </p:txBody>
      </p:sp>
      <p:sp>
        <p:nvSpPr>
          <p:cNvPr id="3" name="Inhaltsplatzhalter 2">
            <a:extLst>
              <a:ext uri="{FF2B5EF4-FFF2-40B4-BE49-F238E27FC236}">
                <a16:creationId xmlns:a16="http://schemas.microsoft.com/office/drawing/2014/main" id="{478DBDE2-2C3B-9507-73E9-39DAE77F8AFE}"/>
              </a:ext>
            </a:extLst>
          </p:cNvPr>
          <p:cNvSpPr>
            <a:spLocks noGrp="1"/>
          </p:cNvSpPr>
          <p:nvPr>
            <p:ph idx="1"/>
          </p:nvPr>
        </p:nvSpPr>
        <p:spPr>
          <a:xfrm>
            <a:off x="1903412" y="2039470"/>
            <a:ext cx="6218612" cy="3777622"/>
          </a:xfrm>
        </p:spPr>
        <p:txBody>
          <a:bodyPr/>
          <a:lstStyle/>
          <a:p>
            <a:r>
              <a:rPr lang="de-CH" dirty="0"/>
              <a:t>Beschreiben die Abenteuer, Kämpfe und außergewöhnlichen Taten von sagenhaften Helden. Oft mit Ursprung in vorchristlichen Mythen und Legenden.</a:t>
            </a:r>
          </a:p>
          <a:p>
            <a:pPr lvl="1"/>
            <a:r>
              <a:rPr lang="de-CH" dirty="0"/>
              <a:t>Helden, </a:t>
            </a:r>
            <a:r>
              <a:rPr lang="de-CH" i="1" dirty="0">
                <a:hlinkClick r:id="rId2"/>
              </a:rPr>
              <a:t>Der </a:t>
            </a:r>
            <a:r>
              <a:rPr lang="de-CH" i="1" dirty="0" err="1">
                <a:hlinkClick r:id="rId2"/>
              </a:rPr>
              <a:t>Riedibrunno</a:t>
            </a:r>
            <a:endParaRPr lang="de-CH" i="1" dirty="0"/>
          </a:p>
          <a:p>
            <a:pPr lvl="1"/>
            <a:r>
              <a:rPr lang="de-CH" dirty="0"/>
              <a:t>Starke Männer, </a:t>
            </a:r>
            <a:r>
              <a:rPr lang="de-CH" i="1" dirty="0">
                <a:hlinkClick r:id="rId3"/>
              </a:rPr>
              <a:t>D </a:t>
            </a:r>
            <a:r>
              <a:rPr lang="de-CH" i="1" dirty="0" err="1">
                <a:hlinkClick r:id="rId3"/>
              </a:rPr>
              <a:t>Furibotsche</a:t>
            </a:r>
            <a:endParaRPr lang="de-CH" i="1" dirty="0"/>
          </a:p>
          <a:p>
            <a:pPr lvl="1"/>
            <a:r>
              <a:rPr lang="de-CH" dirty="0"/>
              <a:t>Frauen, </a:t>
            </a:r>
            <a:r>
              <a:rPr lang="de-CH" i="1" dirty="0">
                <a:solidFill>
                  <a:srgbClr val="FF0000"/>
                </a:solidFill>
              </a:rPr>
              <a:t>Die Gräfin am Schwarzsee</a:t>
            </a:r>
            <a:r>
              <a:rPr lang="de-CH" dirty="0"/>
              <a:t>, </a:t>
            </a:r>
            <a:r>
              <a:rPr lang="de-CH" sz="1200" dirty="0" err="1"/>
              <a:t>Jegerlehner</a:t>
            </a:r>
            <a:r>
              <a:rPr lang="de-CH" sz="1200" dirty="0"/>
              <a:t>, S. 139</a:t>
            </a:r>
          </a:p>
          <a:p>
            <a:pPr lvl="1"/>
            <a:r>
              <a:rPr lang="de-CH" dirty="0"/>
              <a:t>Heilige, Mutter Gottes</a:t>
            </a:r>
            <a:r>
              <a:rPr lang="de-CH" i="1" dirty="0"/>
              <a:t>, </a:t>
            </a:r>
            <a:r>
              <a:rPr lang="de-CH" i="1" dirty="0">
                <a:hlinkClick r:id="rId3"/>
              </a:rPr>
              <a:t>D </a:t>
            </a:r>
            <a:r>
              <a:rPr lang="de-CH" i="1" dirty="0" err="1">
                <a:hlinkClick r:id="rId3"/>
              </a:rPr>
              <a:t>Müeter</a:t>
            </a:r>
            <a:r>
              <a:rPr lang="de-CH" i="1" dirty="0">
                <a:hlinkClick r:id="rId3"/>
              </a:rPr>
              <a:t> Gottes </a:t>
            </a:r>
            <a:r>
              <a:rPr lang="de-CH" i="1" dirty="0" err="1">
                <a:hlinkClick r:id="rId3"/>
              </a:rPr>
              <a:t>va</a:t>
            </a:r>
            <a:r>
              <a:rPr lang="de-CH" i="1" dirty="0">
                <a:hlinkClick r:id="rId3"/>
              </a:rPr>
              <a:t> </a:t>
            </a:r>
            <a:r>
              <a:rPr lang="de-CH" i="1" dirty="0" err="1">
                <a:hlinkClick r:id="rId3"/>
              </a:rPr>
              <a:t>Chiematt</a:t>
            </a:r>
            <a:endParaRPr lang="de-CH" i="1" dirty="0"/>
          </a:p>
          <a:p>
            <a:endParaRPr lang="de-CH" dirty="0"/>
          </a:p>
        </p:txBody>
      </p:sp>
      <p:sp>
        <p:nvSpPr>
          <p:cNvPr id="4" name="Fußzeilenplatzhalter 3">
            <a:extLst>
              <a:ext uri="{FF2B5EF4-FFF2-40B4-BE49-F238E27FC236}">
                <a16:creationId xmlns:a16="http://schemas.microsoft.com/office/drawing/2014/main" id="{104F4A3B-713E-A459-83D7-02CD0B61EF3E}"/>
              </a:ext>
            </a:extLst>
          </p:cNvPr>
          <p:cNvSpPr>
            <a:spLocks noGrp="1"/>
          </p:cNvSpPr>
          <p:nvPr>
            <p:ph type="ftr" sz="quarter" idx="11"/>
          </p:nvPr>
        </p:nvSpPr>
        <p:spPr/>
        <p:txBody>
          <a:bodyPr/>
          <a:lstStyle/>
          <a:p>
            <a:r>
              <a:rPr lang="de-DE"/>
              <a:t>Forum 60+, Zirkel: Sagen, Volmar Schmid</a:t>
            </a:r>
            <a:endParaRPr lang="en-US" dirty="0"/>
          </a:p>
        </p:txBody>
      </p:sp>
      <p:pic>
        <p:nvPicPr>
          <p:cNvPr id="6" name="Grafik 5">
            <a:extLst>
              <a:ext uri="{FF2B5EF4-FFF2-40B4-BE49-F238E27FC236}">
                <a16:creationId xmlns:a16="http://schemas.microsoft.com/office/drawing/2014/main" id="{3AD4BEE4-3BA5-D01A-B805-E2D8A281B822}"/>
              </a:ext>
            </a:extLst>
          </p:cNvPr>
          <p:cNvPicPr>
            <a:picLocks noChangeAspect="1"/>
          </p:cNvPicPr>
          <p:nvPr/>
        </p:nvPicPr>
        <p:blipFill>
          <a:blip r:embed="rId4"/>
          <a:stretch>
            <a:fillRect/>
          </a:stretch>
        </p:blipFill>
        <p:spPr>
          <a:xfrm>
            <a:off x="8906307" y="1020170"/>
            <a:ext cx="2605808" cy="4817660"/>
          </a:xfrm>
          <a:prstGeom prst="rect">
            <a:avLst/>
          </a:prstGeom>
        </p:spPr>
      </p:pic>
    </p:spTree>
    <p:extLst>
      <p:ext uri="{BB962C8B-B14F-4D97-AF65-F5344CB8AC3E}">
        <p14:creationId xmlns:p14="http://schemas.microsoft.com/office/powerpoint/2010/main" val="277173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69B37-589C-DF19-2A55-63E661074E67}"/>
              </a:ext>
            </a:extLst>
          </p:cNvPr>
          <p:cNvSpPr>
            <a:spLocks noGrp="1"/>
          </p:cNvSpPr>
          <p:nvPr>
            <p:ph type="title"/>
          </p:nvPr>
        </p:nvSpPr>
        <p:spPr>
          <a:xfrm>
            <a:off x="2589212" y="673804"/>
            <a:ext cx="8911687" cy="1701647"/>
          </a:xfrm>
        </p:spPr>
        <p:txBody>
          <a:bodyPr>
            <a:normAutofit/>
          </a:bodyPr>
          <a:lstStyle/>
          <a:p>
            <a:r>
              <a:rPr lang="de-CH" dirty="0" err="1"/>
              <a:t>Schwanksagen</a:t>
            </a:r>
            <a:r>
              <a:rPr lang="de-CH" dirty="0"/>
              <a:t>.</a:t>
            </a:r>
            <a:br>
              <a:rPr lang="de-CH" dirty="0"/>
            </a:br>
            <a:endParaRPr lang="de-CH" dirty="0"/>
          </a:p>
        </p:txBody>
      </p:sp>
      <p:sp>
        <p:nvSpPr>
          <p:cNvPr id="3" name="Inhaltsplatzhalter 2">
            <a:extLst>
              <a:ext uri="{FF2B5EF4-FFF2-40B4-BE49-F238E27FC236}">
                <a16:creationId xmlns:a16="http://schemas.microsoft.com/office/drawing/2014/main" id="{02846602-55C9-58D9-1249-6B3F43ABD306}"/>
              </a:ext>
            </a:extLst>
          </p:cNvPr>
          <p:cNvSpPr>
            <a:spLocks noGrp="1"/>
          </p:cNvSpPr>
          <p:nvPr>
            <p:ph idx="1"/>
          </p:nvPr>
        </p:nvSpPr>
        <p:spPr>
          <a:xfrm>
            <a:off x="1532414" y="1791381"/>
            <a:ext cx="5512641" cy="3138205"/>
          </a:xfrm>
        </p:spPr>
        <p:txBody>
          <a:bodyPr>
            <a:normAutofit/>
          </a:bodyPr>
          <a:lstStyle/>
          <a:p>
            <a:r>
              <a:rPr lang="de-CH" dirty="0"/>
              <a:t>Stehen humorvolle oder listige Figuren und Situationen im Vordergrund, die mit Typen wie Till Eulenspiegel oder weisen Frauen und Männern verbunden sind.</a:t>
            </a:r>
          </a:p>
          <a:p>
            <a:pPr lvl="1"/>
            <a:r>
              <a:rPr lang="de-CH" dirty="0"/>
              <a:t>Typisch Walliser, </a:t>
            </a:r>
          </a:p>
          <a:p>
            <a:pPr lvl="2"/>
            <a:r>
              <a:rPr lang="de-CH" i="1" dirty="0">
                <a:solidFill>
                  <a:srgbClr val="FF0000"/>
                </a:solidFill>
                <a:hlinkClick r:id="rId2"/>
              </a:rPr>
              <a:t>Di </a:t>
            </a:r>
            <a:r>
              <a:rPr lang="de-CH" i="1" dirty="0" err="1">
                <a:solidFill>
                  <a:srgbClr val="FF0000"/>
                </a:solidFill>
                <a:hlinkClick r:id="rId2"/>
              </a:rPr>
              <a:t>gettlich</a:t>
            </a:r>
            <a:r>
              <a:rPr lang="de-CH" i="1" dirty="0">
                <a:solidFill>
                  <a:srgbClr val="FF0000"/>
                </a:solidFill>
                <a:hlinkClick r:id="rId2"/>
              </a:rPr>
              <a:t> </a:t>
            </a:r>
            <a:r>
              <a:rPr lang="de-CH" i="1" dirty="0" err="1">
                <a:solidFill>
                  <a:srgbClr val="FF0000"/>
                </a:solidFill>
                <a:hlinkClick r:id="rId2"/>
              </a:rPr>
              <a:t>Spraach</a:t>
            </a:r>
            <a:endParaRPr lang="de-CH" i="1" dirty="0">
              <a:solidFill>
                <a:srgbClr val="FF0000"/>
              </a:solidFill>
            </a:endParaRPr>
          </a:p>
          <a:p>
            <a:pPr lvl="2"/>
            <a:r>
              <a:rPr lang="de-CH" i="1" dirty="0" err="1">
                <a:solidFill>
                  <a:srgbClr val="FF0000"/>
                </a:solidFill>
                <a:hlinkClick r:id="rId3"/>
              </a:rPr>
              <a:t>Ds</a:t>
            </a:r>
            <a:r>
              <a:rPr lang="de-CH" i="1" dirty="0">
                <a:solidFill>
                  <a:srgbClr val="FF0000"/>
                </a:solidFill>
                <a:hlinkClick r:id="rId3"/>
              </a:rPr>
              <a:t> </a:t>
            </a:r>
            <a:r>
              <a:rPr lang="de-CH" i="1" dirty="0" err="1">
                <a:solidFill>
                  <a:srgbClr val="FF0000"/>
                </a:solidFill>
                <a:hlinkClick r:id="rId3"/>
              </a:rPr>
              <a:t>Wässerru</a:t>
            </a:r>
            <a:endParaRPr lang="de-CH" i="1" dirty="0">
              <a:solidFill>
                <a:srgbClr val="FF0000"/>
              </a:solidFill>
            </a:endParaRPr>
          </a:p>
          <a:p>
            <a:pPr lvl="1"/>
            <a:r>
              <a:rPr lang="de-CH" dirty="0"/>
              <a:t>Originale, </a:t>
            </a:r>
            <a:r>
              <a:rPr lang="de-CH" i="1" dirty="0" err="1">
                <a:hlinkClick r:id="rId3"/>
              </a:rPr>
              <a:t>Ds</a:t>
            </a:r>
            <a:r>
              <a:rPr lang="de-CH" i="1" dirty="0">
                <a:hlinkClick r:id="rId3"/>
              </a:rPr>
              <a:t> </a:t>
            </a:r>
            <a:r>
              <a:rPr lang="de-CH" i="1" dirty="0" err="1">
                <a:hlinkClick r:id="rId3"/>
              </a:rPr>
              <a:t>Tschäri</a:t>
            </a:r>
            <a:r>
              <a:rPr lang="de-CH" i="1" dirty="0">
                <a:hlinkClick r:id="rId3"/>
              </a:rPr>
              <a:t> </a:t>
            </a:r>
            <a:r>
              <a:rPr lang="de-CH" dirty="0"/>
              <a:t>der </a:t>
            </a:r>
            <a:r>
              <a:rPr lang="de-CH" dirty="0" err="1"/>
              <a:t>Wunderdokter</a:t>
            </a:r>
            <a:endParaRPr lang="de-CH" dirty="0"/>
          </a:p>
          <a:p>
            <a:pPr lvl="1"/>
            <a:r>
              <a:rPr lang="de-CH" dirty="0"/>
              <a:t>Grenzsituationen, </a:t>
            </a:r>
            <a:r>
              <a:rPr lang="de-CH" i="1" dirty="0" err="1">
                <a:hlinkClick r:id="rId3"/>
              </a:rPr>
              <a:t>Drii</a:t>
            </a:r>
            <a:r>
              <a:rPr lang="de-CH" i="1" dirty="0">
                <a:hlinkClick r:id="rId3"/>
              </a:rPr>
              <a:t> Winsch</a:t>
            </a:r>
            <a:endParaRPr lang="de-CH" i="1" dirty="0"/>
          </a:p>
          <a:p>
            <a:endParaRPr lang="de-CH" dirty="0"/>
          </a:p>
        </p:txBody>
      </p:sp>
      <p:sp>
        <p:nvSpPr>
          <p:cNvPr id="4" name="Fußzeilenplatzhalter 3">
            <a:extLst>
              <a:ext uri="{FF2B5EF4-FFF2-40B4-BE49-F238E27FC236}">
                <a16:creationId xmlns:a16="http://schemas.microsoft.com/office/drawing/2014/main" id="{2EFFCF5D-46D2-A80D-5F60-2325ABA28D41}"/>
              </a:ext>
            </a:extLst>
          </p:cNvPr>
          <p:cNvSpPr>
            <a:spLocks noGrp="1"/>
          </p:cNvSpPr>
          <p:nvPr>
            <p:ph type="ftr" sz="quarter" idx="11"/>
          </p:nvPr>
        </p:nvSpPr>
        <p:spPr/>
        <p:txBody>
          <a:bodyPr/>
          <a:lstStyle/>
          <a:p>
            <a:r>
              <a:rPr lang="de-DE"/>
              <a:t>Forum 60+, Zirkel: Sagen, Volmar Schmid</a:t>
            </a:r>
            <a:endParaRPr lang="en-US" dirty="0"/>
          </a:p>
        </p:txBody>
      </p:sp>
      <p:pic>
        <p:nvPicPr>
          <p:cNvPr id="1026" name="Picture 2" descr="Wunderdoktor Schmied heilt ein Fohlen">
            <a:extLst>
              <a:ext uri="{FF2B5EF4-FFF2-40B4-BE49-F238E27FC236}">
                <a16:creationId xmlns:a16="http://schemas.microsoft.com/office/drawing/2014/main" id="{CF91104E-D741-44B0-E1FF-6C24DE9E3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5922" y="1952371"/>
            <a:ext cx="2917209" cy="3889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98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wipe(down)">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EF78AE-E126-F783-EE63-415AA36C145E}"/>
              </a:ext>
            </a:extLst>
          </p:cNvPr>
          <p:cNvSpPr>
            <a:spLocks noGrp="1"/>
          </p:cNvSpPr>
          <p:nvPr>
            <p:ph type="title"/>
          </p:nvPr>
        </p:nvSpPr>
        <p:spPr>
          <a:xfrm>
            <a:off x="2097157" y="624110"/>
            <a:ext cx="9407455" cy="1280890"/>
          </a:xfrm>
        </p:spPr>
        <p:txBody>
          <a:bodyPr/>
          <a:lstStyle/>
          <a:p>
            <a:r>
              <a:rPr lang="de-DE" dirty="0"/>
              <a:t>Epische Kleinformen</a:t>
            </a:r>
            <a:endParaRPr lang="de-CH" dirty="0"/>
          </a:p>
        </p:txBody>
      </p:sp>
      <p:sp>
        <p:nvSpPr>
          <p:cNvPr id="3" name="Inhaltsplatzhalter 2">
            <a:extLst>
              <a:ext uri="{FF2B5EF4-FFF2-40B4-BE49-F238E27FC236}">
                <a16:creationId xmlns:a16="http://schemas.microsoft.com/office/drawing/2014/main" id="{A736BA0C-E086-CA37-4B84-8C4C40C96E04}"/>
              </a:ext>
            </a:extLst>
          </p:cNvPr>
          <p:cNvSpPr>
            <a:spLocks noGrp="1"/>
          </p:cNvSpPr>
          <p:nvPr>
            <p:ph idx="1"/>
          </p:nvPr>
        </p:nvSpPr>
        <p:spPr>
          <a:xfrm>
            <a:off x="2007704" y="1351722"/>
            <a:ext cx="9496908" cy="4770782"/>
          </a:xfrm>
        </p:spPr>
        <p:txBody>
          <a:bodyPr>
            <a:normAutofit fontScale="85000" lnSpcReduction="20000"/>
          </a:bodyPr>
          <a:lstStyle/>
          <a:p>
            <a:r>
              <a:rPr lang="de-DE" b="1" dirty="0"/>
              <a:t>Märchen</a:t>
            </a:r>
            <a:r>
              <a:rPr lang="de-DE" dirty="0"/>
              <a:t>: Zeit- und ortlose Erzählungen mit fantastischen Elementen, guten und bösen Figuren, Belohnungen und Prüfungen, oft mit einer moralischen Botschaft.​ (Schneewittchen)</a:t>
            </a:r>
          </a:p>
          <a:p>
            <a:r>
              <a:rPr lang="de-DE" b="1" dirty="0"/>
              <a:t>Sage</a:t>
            </a:r>
            <a:r>
              <a:rPr lang="de-DE" dirty="0"/>
              <a:t>: Bericht über vermeintliche historische Ereignisse mit realem Kern und meist realen Ortsangaben, oft mit übernatürlichen Erklärungen.​ (</a:t>
            </a:r>
            <a:r>
              <a:rPr lang="de-DE" dirty="0">
                <a:hlinkClick r:id="rId2"/>
              </a:rPr>
              <a:t>Loreley</a:t>
            </a:r>
            <a:r>
              <a:rPr lang="de-DE" dirty="0"/>
              <a:t>)</a:t>
            </a:r>
          </a:p>
          <a:p>
            <a:r>
              <a:rPr lang="de-DE" b="1" dirty="0"/>
              <a:t>Legende</a:t>
            </a:r>
            <a:r>
              <a:rPr lang="de-DE" dirty="0"/>
              <a:t>: Erzählung über das Leben von Heiligen oder historischen Persönlichkeiten, wobei reale Figuren in erfundene Situationen gesetzt werden, oft mit Wunderberichten.​ (</a:t>
            </a:r>
            <a:r>
              <a:rPr lang="de-DE" dirty="0">
                <a:hlinkClick r:id="rId3"/>
              </a:rPr>
              <a:t>Meinrad</a:t>
            </a:r>
            <a:r>
              <a:rPr lang="de-DE" dirty="0"/>
              <a:t>/</a:t>
            </a:r>
            <a:r>
              <a:rPr lang="de-DE" dirty="0" err="1"/>
              <a:t>Einsideln</a:t>
            </a:r>
            <a:r>
              <a:rPr lang="de-DE" dirty="0"/>
              <a:t>)</a:t>
            </a:r>
          </a:p>
          <a:p>
            <a:r>
              <a:rPr lang="de-DE" b="1" dirty="0"/>
              <a:t>Fabel</a:t>
            </a:r>
            <a:r>
              <a:rPr lang="de-DE" dirty="0"/>
              <a:t>: Kurze Erzählung, meist mit sprechenden Tieren als Protagonisten, die eine allgemeine Lehre illustrieren.​ (</a:t>
            </a:r>
            <a:r>
              <a:rPr lang="de-DE" dirty="0">
                <a:hlinkClick r:id="rId4"/>
              </a:rPr>
              <a:t>Fuchs und der Rabe</a:t>
            </a:r>
            <a:r>
              <a:rPr lang="de-DE" dirty="0"/>
              <a:t>)</a:t>
            </a:r>
          </a:p>
          <a:p>
            <a:r>
              <a:rPr lang="de-DE" b="1" dirty="0"/>
              <a:t>Parabel</a:t>
            </a:r>
            <a:r>
              <a:rPr lang="de-DE" dirty="0"/>
              <a:t>: </a:t>
            </a:r>
            <a:r>
              <a:rPr lang="de-DE" dirty="0" err="1"/>
              <a:t>Gleichniserzählung</a:t>
            </a:r>
            <a:r>
              <a:rPr lang="de-DE" dirty="0"/>
              <a:t>, in der ein allgemeines Problem in einer konkreten, meist alltäglichen Geschichte symbolisch vermittelt wird.​ (</a:t>
            </a:r>
            <a:r>
              <a:rPr lang="de-DE" dirty="0">
                <a:hlinkClick r:id="rId5"/>
              </a:rPr>
              <a:t>Ringparabel</a:t>
            </a:r>
            <a:r>
              <a:rPr lang="de-DE" dirty="0"/>
              <a:t>)</a:t>
            </a:r>
          </a:p>
          <a:p>
            <a:r>
              <a:rPr lang="de-DE" b="1" dirty="0"/>
              <a:t>Anekdote</a:t>
            </a:r>
            <a:r>
              <a:rPr lang="de-DE" dirty="0"/>
              <a:t>: Kurze pointierte Geschichte aus dem Leben einer bekannten Person, meist mit überraschender Wendung am Ende.​ (</a:t>
            </a:r>
            <a:r>
              <a:rPr lang="de-DE" dirty="0">
                <a:hlinkClick r:id="rId6"/>
              </a:rPr>
              <a:t>Napoleon</a:t>
            </a:r>
            <a:r>
              <a:rPr lang="de-DE" dirty="0"/>
              <a:t>)</a:t>
            </a:r>
          </a:p>
          <a:p>
            <a:r>
              <a:rPr lang="de-DE" b="1" dirty="0"/>
              <a:t>Schwank/Glosse</a:t>
            </a:r>
            <a:r>
              <a:rPr lang="de-DE" dirty="0"/>
              <a:t>: Lustige, oft übertriebene Erzählung über Alltagssituationen, mit karikierenden Figuren und komischen Gegensätzen.​ (</a:t>
            </a:r>
            <a:r>
              <a:rPr lang="de-DE" dirty="0">
                <a:hlinkClick r:id="rId7"/>
              </a:rPr>
              <a:t>Schildbürge</a:t>
            </a:r>
            <a:r>
              <a:rPr lang="de-DE" dirty="0"/>
              <a:t>r, vgl. </a:t>
            </a:r>
            <a:r>
              <a:rPr lang="de-DE" dirty="0">
                <a:hlinkClick r:id="rId8"/>
              </a:rPr>
              <a:t>dass </a:t>
            </a:r>
            <a:r>
              <a:rPr lang="de-DE" dirty="0" err="1">
                <a:hlinkClick r:id="rId8"/>
              </a:rPr>
              <a:t>gits</a:t>
            </a:r>
            <a:r>
              <a:rPr lang="de-DE" dirty="0"/>
              <a:t>)</a:t>
            </a:r>
          </a:p>
          <a:p>
            <a:r>
              <a:rPr lang="de-DE" b="1" dirty="0"/>
              <a:t>Kurzgeschichte</a:t>
            </a:r>
            <a:r>
              <a:rPr lang="de-DE" dirty="0"/>
              <a:t>: Sehr knappe, auf einen Wendepunkt zugespitzte moderne Erzählung, meist ohne ausführliche Schilderungen oder Exposition.​ Brecht: </a:t>
            </a:r>
            <a:r>
              <a:rPr lang="de-DE" dirty="0" err="1">
                <a:hlinkClick r:id="rId9"/>
              </a:rPr>
              <a:t>Keunergeschichten</a:t>
            </a:r>
            <a:endParaRPr lang="de-DE" dirty="0"/>
          </a:p>
          <a:p>
            <a:r>
              <a:rPr lang="de-DE" b="1" dirty="0"/>
              <a:t>Kalendergeschichte</a:t>
            </a:r>
            <a:r>
              <a:rPr lang="de-DE" dirty="0"/>
              <a:t>: Kurze, lehrhafte oder unterhaltsame Erzählung, oft mit moralischer Pointe. (</a:t>
            </a:r>
            <a:r>
              <a:rPr lang="de-DE" dirty="0">
                <a:hlinkClick r:id="rId10"/>
              </a:rPr>
              <a:t>Johann Peter Hebbel</a:t>
            </a:r>
            <a:r>
              <a:rPr lang="de-DE" dirty="0"/>
              <a:t>)​</a:t>
            </a:r>
          </a:p>
          <a:p>
            <a:endParaRPr lang="de-CH" dirty="0"/>
          </a:p>
        </p:txBody>
      </p:sp>
      <p:sp>
        <p:nvSpPr>
          <p:cNvPr id="4" name="Fußzeilenplatzhalter 3">
            <a:extLst>
              <a:ext uri="{FF2B5EF4-FFF2-40B4-BE49-F238E27FC236}">
                <a16:creationId xmlns:a16="http://schemas.microsoft.com/office/drawing/2014/main" id="{53BCAD62-C9BB-A626-6460-4F32A5D9337C}"/>
              </a:ext>
            </a:extLst>
          </p:cNvPr>
          <p:cNvSpPr>
            <a:spLocks noGrp="1"/>
          </p:cNvSpPr>
          <p:nvPr>
            <p:ph type="ftr" sz="quarter" idx="11"/>
          </p:nvPr>
        </p:nvSpPr>
        <p:spPr/>
        <p:txBody>
          <a:bodyPr/>
          <a:lstStyle/>
          <a:p>
            <a:r>
              <a:rPr lang="de-DE"/>
              <a:t>Forum 60+, Zirkel: Sagen, Volmar Schmid</a:t>
            </a:r>
            <a:endParaRPr lang="en-US" dirty="0"/>
          </a:p>
        </p:txBody>
      </p:sp>
    </p:spTree>
    <p:extLst>
      <p:ext uri="{BB962C8B-B14F-4D97-AF65-F5344CB8AC3E}">
        <p14:creationId xmlns:p14="http://schemas.microsoft.com/office/powerpoint/2010/main" val="249901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2000"/>
                                        <p:tgtEl>
                                          <p:spTgt spid="3">
                                            <p:txEl>
                                              <p:pRg st="6" end="6"/>
                                            </p:txEl>
                                          </p:spTgt>
                                        </p:tgtEl>
                                      </p:cBhvr>
                                    </p:animEffect>
                                    <p:anim calcmode="lin" valueType="num">
                                      <p:cBhvr>
                                        <p:cTn id="37" dur="2000" fill="hold"/>
                                        <p:tgtEl>
                                          <p:spTgt spid="3">
                                            <p:txEl>
                                              <p:pRg st="6" end="6"/>
                                            </p:txEl>
                                          </p:spTgt>
                                        </p:tgtEl>
                                        <p:attrNameLst>
                                          <p:attrName>ppt_w</p:attrName>
                                        </p:attrNameLst>
                                      </p:cBhvr>
                                      <p:tavLst>
                                        <p:tav tm="0" fmla="#ppt_w*sin(2.5*pi*$)">
                                          <p:val>
                                            <p:fltVal val="0"/>
                                          </p:val>
                                        </p:tav>
                                        <p:tav tm="100000">
                                          <p:val>
                                            <p:fltVal val="1"/>
                                          </p:val>
                                        </p:tav>
                                      </p:tavLst>
                                    </p:anim>
                                    <p:anim calcmode="lin" valueType="num">
                                      <p:cBhvr>
                                        <p:cTn id="38" dur="20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p:cTn id="4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wipe(down)">
                                      <p:cBhvr>
                                        <p:cTn id="51" dur="580">
                                          <p:stCondLst>
                                            <p:cond delay="0"/>
                                          </p:stCondLst>
                                        </p:cTn>
                                        <p:tgtEl>
                                          <p:spTgt spid="3">
                                            <p:txEl>
                                              <p:pRg st="8" end="8"/>
                                            </p:txEl>
                                          </p:spTgt>
                                        </p:tgtEl>
                                      </p:cBhvr>
                                    </p:animEffect>
                                    <p:anim calcmode="lin" valueType="num">
                                      <p:cBhvr>
                                        <p:cTn id="5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3">
                                            <p:txEl>
                                              <p:pRg st="8" end="8"/>
                                            </p:txEl>
                                          </p:spTgt>
                                        </p:tgtEl>
                                      </p:cBhvr>
                                      <p:to x="100000" y="60000"/>
                                    </p:animScale>
                                    <p:animScale>
                                      <p:cBhvr>
                                        <p:cTn id="58" dur="166" decel="50000">
                                          <p:stCondLst>
                                            <p:cond delay="676"/>
                                          </p:stCondLst>
                                        </p:cTn>
                                        <p:tgtEl>
                                          <p:spTgt spid="3">
                                            <p:txEl>
                                              <p:pRg st="8" end="8"/>
                                            </p:txEl>
                                          </p:spTgt>
                                        </p:tgtEl>
                                      </p:cBhvr>
                                      <p:to x="100000" y="100000"/>
                                    </p:animScale>
                                    <p:animScale>
                                      <p:cBhvr>
                                        <p:cTn id="59" dur="26">
                                          <p:stCondLst>
                                            <p:cond delay="1312"/>
                                          </p:stCondLst>
                                        </p:cTn>
                                        <p:tgtEl>
                                          <p:spTgt spid="3">
                                            <p:txEl>
                                              <p:pRg st="8" end="8"/>
                                            </p:txEl>
                                          </p:spTgt>
                                        </p:tgtEl>
                                      </p:cBhvr>
                                      <p:to x="100000" y="80000"/>
                                    </p:animScale>
                                    <p:animScale>
                                      <p:cBhvr>
                                        <p:cTn id="60" dur="166" decel="50000">
                                          <p:stCondLst>
                                            <p:cond delay="1338"/>
                                          </p:stCondLst>
                                        </p:cTn>
                                        <p:tgtEl>
                                          <p:spTgt spid="3">
                                            <p:txEl>
                                              <p:pRg st="8" end="8"/>
                                            </p:txEl>
                                          </p:spTgt>
                                        </p:tgtEl>
                                      </p:cBhvr>
                                      <p:to x="100000" y="100000"/>
                                    </p:animScale>
                                    <p:animScale>
                                      <p:cBhvr>
                                        <p:cTn id="61" dur="26">
                                          <p:stCondLst>
                                            <p:cond delay="1642"/>
                                          </p:stCondLst>
                                        </p:cTn>
                                        <p:tgtEl>
                                          <p:spTgt spid="3">
                                            <p:txEl>
                                              <p:pRg st="8" end="8"/>
                                            </p:txEl>
                                          </p:spTgt>
                                        </p:tgtEl>
                                      </p:cBhvr>
                                      <p:to x="100000" y="90000"/>
                                    </p:animScale>
                                    <p:animScale>
                                      <p:cBhvr>
                                        <p:cTn id="62" dur="166" decel="50000">
                                          <p:stCondLst>
                                            <p:cond delay="1668"/>
                                          </p:stCondLst>
                                        </p:cTn>
                                        <p:tgtEl>
                                          <p:spTgt spid="3">
                                            <p:txEl>
                                              <p:pRg st="8" end="8"/>
                                            </p:txEl>
                                          </p:spTgt>
                                        </p:tgtEl>
                                      </p:cBhvr>
                                      <p:to x="100000" y="100000"/>
                                    </p:animScale>
                                    <p:animScale>
                                      <p:cBhvr>
                                        <p:cTn id="63" dur="26">
                                          <p:stCondLst>
                                            <p:cond delay="1808"/>
                                          </p:stCondLst>
                                        </p:cTn>
                                        <p:tgtEl>
                                          <p:spTgt spid="3">
                                            <p:txEl>
                                              <p:pRg st="8" end="8"/>
                                            </p:txEl>
                                          </p:spTgt>
                                        </p:tgtEl>
                                      </p:cBhvr>
                                      <p:to x="100000" y="95000"/>
                                    </p:animScale>
                                    <p:animScale>
                                      <p:cBhvr>
                                        <p:cTn id="64"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9" name="Group 53">
            <a:extLst>
              <a:ext uri="{FF2B5EF4-FFF2-40B4-BE49-F238E27FC236}">
                <a16:creationId xmlns:a16="http://schemas.microsoft.com/office/drawing/2014/main" id="{259C671B-1B22-4141-A9C0-2E7941FDA7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0" name="Freeform 11">
              <a:extLst>
                <a:ext uri="{FF2B5EF4-FFF2-40B4-BE49-F238E27FC236}">
                  <a16:creationId xmlns:a16="http://schemas.microsoft.com/office/drawing/2014/main" id="{7B2F5A4B-FA0F-4625-82F7-1D3F11281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de-CH"/>
            </a:p>
          </p:txBody>
        </p:sp>
        <p:sp>
          <p:nvSpPr>
            <p:cNvPr id="121" name="Freeform 12">
              <a:extLst>
                <a:ext uri="{FF2B5EF4-FFF2-40B4-BE49-F238E27FC236}">
                  <a16:creationId xmlns:a16="http://schemas.microsoft.com/office/drawing/2014/main" id="{9ACB0BAE-722F-4C91-8C2A-44EF768E8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de-CH"/>
            </a:p>
          </p:txBody>
        </p:sp>
        <p:sp>
          <p:nvSpPr>
            <p:cNvPr id="122" name="Freeform 13">
              <a:extLst>
                <a:ext uri="{FF2B5EF4-FFF2-40B4-BE49-F238E27FC236}">
                  <a16:creationId xmlns:a16="http://schemas.microsoft.com/office/drawing/2014/main" id="{C3AC4D9F-59AC-421A-9FF3-C936CEC43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de-CH"/>
            </a:p>
          </p:txBody>
        </p:sp>
        <p:sp>
          <p:nvSpPr>
            <p:cNvPr id="123" name="Freeform 14">
              <a:extLst>
                <a:ext uri="{FF2B5EF4-FFF2-40B4-BE49-F238E27FC236}">
                  <a16:creationId xmlns:a16="http://schemas.microsoft.com/office/drawing/2014/main" id="{797BCE03-677D-4D65-A4D1-1FD721DD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de-CH"/>
            </a:p>
          </p:txBody>
        </p:sp>
        <p:sp>
          <p:nvSpPr>
            <p:cNvPr id="124" name="Freeform 15">
              <a:extLst>
                <a:ext uri="{FF2B5EF4-FFF2-40B4-BE49-F238E27FC236}">
                  <a16:creationId xmlns:a16="http://schemas.microsoft.com/office/drawing/2014/main" id="{D007E5D0-0B4E-4094-988C-9917146C2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de-CH"/>
            </a:p>
          </p:txBody>
        </p:sp>
        <p:sp>
          <p:nvSpPr>
            <p:cNvPr id="125" name="Freeform 16">
              <a:extLst>
                <a:ext uri="{FF2B5EF4-FFF2-40B4-BE49-F238E27FC236}">
                  <a16:creationId xmlns:a16="http://schemas.microsoft.com/office/drawing/2014/main" id="{024DB804-C06B-4A0A-AC43-6BCCB7D76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de-CH"/>
            </a:p>
          </p:txBody>
        </p:sp>
        <p:sp>
          <p:nvSpPr>
            <p:cNvPr id="126" name="Freeform 17">
              <a:extLst>
                <a:ext uri="{FF2B5EF4-FFF2-40B4-BE49-F238E27FC236}">
                  <a16:creationId xmlns:a16="http://schemas.microsoft.com/office/drawing/2014/main" id="{B51DC17A-305E-486E-A527-5E8068E9EF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de-CH"/>
            </a:p>
          </p:txBody>
        </p:sp>
        <p:sp>
          <p:nvSpPr>
            <p:cNvPr id="127" name="Freeform 18">
              <a:extLst>
                <a:ext uri="{FF2B5EF4-FFF2-40B4-BE49-F238E27FC236}">
                  <a16:creationId xmlns:a16="http://schemas.microsoft.com/office/drawing/2014/main" id="{B6CCA716-6D46-4523-BF96-FF1B0C546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de-CH"/>
            </a:p>
          </p:txBody>
        </p:sp>
        <p:sp>
          <p:nvSpPr>
            <p:cNvPr id="128" name="Freeform 19">
              <a:extLst>
                <a:ext uri="{FF2B5EF4-FFF2-40B4-BE49-F238E27FC236}">
                  <a16:creationId xmlns:a16="http://schemas.microsoft.com/office/drawing/2014/main" id="{E632B09A-D30C-4268-B28B-ACD612763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de-CH"/>
            </a:p>
          </p:txBody>
        </p:sp>
        <p:sp>
          <p:nvSpPr>
            <p:cNvPr id="129" name="Freeform 20">
              <a:extLst>
                <a:ext uri="{FF2B5EF4-FFF2-40B4-BE49-F238E27FC236}">
                  <a16:creationId xmlns:a16="http://schemas.microsoft.com/office/drawing/2014/main" id="{5FC839A4-228B-4EC0-8AF4-D8E38ECE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de-CH"/>
            </a:p>
          </p:txBody>
        </p:sp>
        <p:sp>
          <p:nvSpPr>
            <p:cNvPr id="130" name="Freeform 21">
              <a:extLst>
                <a:ext uri="{FF2B5EF4-FFF2-40B4-BE49-F238E27FC236}">
                  <a16:creationId xmlns:a16="http://schemas.microsoft.com/office/drawing/2014/main" id="{A8FFB1A1-5BB5-4551-87CD-F3365E6FE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de-CH"/>
            </a:p>
          </p:txBody>
        </p:sp>
        <p:sp>
          <p:nvSpPr>
            <p:cNvPr id="131" name="Freeform 22">
              <a:extLst>
                <a:ext uri="{FF2B5EF4-FFF2-40B4-BE49-F238E27FC236}">
                  <a16:creationId xmlns:a16="http://schemas.microsoft.com/office/drawing/2014/main" id="{D05AF173-8E70-41FA-9254-DF9AC3DDA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de-CH"/>
            </a:p>
          </p:txBody>
        </p:sp>
      </p:grpSp>
      <p:grpSp>
        <p:nvGrpSpPr>
          <p:cNvPr id="132" name="Group 67">
            <a:extLst>
              <a:ext uri="{FF2B5EF4-FFF2-40B4-BE49-F238E27FC236}">
                <a16:creationId xmlns:a16="http://schemas.microsoft.com/office/drawing/2014/main" id="{1D56A4CE-A3F4-4CFF-9A65-C029AC17B7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33" name="Freeform 27">
              <a:extLst>
                <a:ext uri="{FF2B5EF4-FFF2-40B4-BE49-F238E27FC236}">
                  <a16:creationId xmlns:a16="http://schemas.microsoft.com/office/drawing/2014/main" id="{DF669161-0B30-4C76-96BF-96202748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de-CH"/>
            </a:p>
          </p:txBody>
        </p:sp>
        <p:sp>
          <p:nvSpPr>
            <p:cNvPr id="134" name="Freeform 28">
              <a:extLst>
                <a:ext uri="{FF2B5EF4-FFF2-40B4-BE49-F238E27FC236}">
                  <a16:creationId xmlns:a16="http://schemas.microsoft.com/office/drawing/2014/main" id="{A5232353-CF7C-44DD-8BEE-1C8FF54CD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de-CH"/>
            </a:p>
          </p:txBody>
        </p:sp>
        <p:sp>
          <p:nvSpPr>
            <p:cNvPr id="135" name="Freeform 29">
              <a:extLst>
                <a:ext uri="{FF2B5EF4-FFF2-40B4-BE49-F238E27FC236}">
                  <a16:creationId xmlns:a16="http://schemas.microsoft.com/office/drawing/2014/main" id="{AEA6CAE2-8741-4E88-A632-69C2B2EC5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de-CH"/>
            </a:p>
          </p:txBody>
        </p:sp>
        <p:sp>
          <p:nvSpPr>
            <p:cNvPr id="136" name="Freeform 30">
              <a:extLst>
                <a:ext uri="{FF2B5EF4-FFF2-40B4-BE49-F238E27FC236}">
                  <a16:creationId xmlns:a16="http://schemas.microsoft.com/office/drawing/2014/main" id="{014AC37D-4388-4AE6-9D4D-CCD99A60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de-CH"/>
            </a:p>
          </p:txBody>
        </p:sp>
        <p:sp>
          <p:nvSpPr>
            <p:cNvPr id="137" name="Freeform 31">
              <a:extLst>
                <a:ext uri="{FF2B5EF4-FFF2-40B4-BE49-F238E27FC236}">
                  <a16:creationId xmlns:a16="http://schemas.microsoft.com/office/drawing/2014/main" id="{7FE084B0-333E-4F7C-83F1-F7D132527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de-CH"/>
            </a:p>
          </p:txBody>
        </p:sp>
        <p:sp>
          <p:nvSpPr>
            <p:cNvPr id="138" name="Freeform 32">
              <a:extLst>
                <a:ext uri="{FF2B5EF4-FFF2-40B4-BE49-F238E27FC236}">
                  <a16:creationId xmlns:a16="http://schemas.microsoft.com/office/drawing/2014/main" id="{FDCFCB98-2E3A-4227-823C-80489BB28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de-CH"/>
            </a:p>
          </p:txBody>
        </p:sp>
        <p:sp>
          <p:nvSpPr>
            <p:cNvPr id="139" name="Freeform 33">
              <a:extLst>
                <a:ext uri="{FF2B5EF4-FFF2-40B4-BE49-F238E27FC236}">
                  <a16:creationId xmlns:a16="http://schemas.microsoft.com/office/drawing/2014/main" id="{252F94DE-A6A3-4463-BE05-34281F1C8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de-CH"/>
            </a:p>
          </p:txBody>
        </p:sp>
        <p:sp>
          <p:nvSpPr>
            <p:cNvPr id="140" name="Freeform 34">
              <a:extLst>
                <a:ext uri="{FF2B5EF4-FFF2-40B4-BE49-F238E27FC236}">
                  <a16:creationId xmlns:a16="http://schemas.microsoft.com/office/drawing/2014/main" id="{16EA21FA-886F-43CF-9D44-C1342F305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de-CH"/>
            </a:p>
          </p:txBody>
        </p:sp>
        <p:sp>
          <p:nvSpPr>
            <p:cNvPr id="141" name="Freeform 35">
              <a:extLst>
                <a:ext uri="{FF2B5EF4-FFF2-40B4-BE49-F238E27FC236}">
                  <a16:creationId xmlns:a16="http://schemas.microsoft.com/office/drawing/2014/main" id="{88C821A5-BCF7-47FE-894F-0ADC5F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de-CH"/>
            </a:p>
          </p:txBody>
        </p:sp>
        <p:sp>
          <p:nvSpPr>
            <p:cNvPr id="142" name="Freeform 36">
              <a:extLst>
                <a:ext uri="{FF2B5EF4-FFF2-40B4-BE49-F238E27FC236}">
                  <a16:creationId xmlns:a16="http://schemas.microsoft.com/office/drawing/2014/main" id="{F8337ECE-206A-472E-AFC4-0F230C91E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de-CH"/>
            </a:p>
          </p:txBody>
        </p:sp>
        <p:sp>
          <p:nvSpPr>
            <p:cNvPr id="143" name="Freeform 37">
              <a:extLst>
                <a:ext uri="{FF2B5EF4-FFF2-40B4-BE49-F238E27FC236}">
                  <a16:creationId xmlns:a16="http://schemas.microsoft.com/office/drawing/2014/main" id="{90BB2EC4-D043-4B43-87E7-723A787EE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de-CH"/>
            </a:p>
          </p:txBody>
        </p:sp>
        <p:sp>
          <p:nvSpPr>
            <p:cNvPr id="144" name="Freeform 38">
              <a:extLst>
                <a:ext uri="{FF2B5EF4-FFF2-40B4-BE49-F238E27FC236}">
                  <a16:creationId xmlns:a16="http://schemas.microsoft.com/office/drawing/2014/main" id="{04013015-AF71-47BC-BE4D-ED9EFA24F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de-CH"/>
            </a:p>
          </p:txBody>
        </p:sp>
      </p:grpSp>
      <p:sp>
        <p:nvSpPr>
          <p:cNvPr id="145" name="Rectangle 81">
            <a:extLst>
              <a:ext uri="{FF2B5EF4-FFF2-40B4-BE49-F238E27FC236}">
                <a16:creationId xmlns:a16="http://schemas.microsoft.com/office/drawing/2014/main" id="{71B30B18-D920-4E3E-B931-1F310244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CH"/>
          </a:p>
        </p:txBody>
      </p:sp>
      <p:sp>
        <p:nvSpPr>
          <p:cNvPr id="146" name="Freeform 11">
            <a:extLst>
              <a:ext uri="{FF2B5EF4-FFF2-40B4-BE49-F238E27FC236}">
                <a16:creationId xmlns:a16="http://schemas.microsoft.com/office/drawing/2014/main" id="{C70EF50A-66E6-460A-8AF9-47A10D0D9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de-CH"/>
          </a:p>
        </p:txBody>
      </p:sp>
      <p:sp>
        <p:nvSpPr>
          <p:cNvPr id="147" name="Rectangle 85">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3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87">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a:extLst>
              <a:ext uri="{FF2B5EF4-FFF2-40B4-BE49-F238E27FC236}">
                <a16:creationId xmlns:a16="http://schemas.microsoft.com/office/drawing/2014/main" id="{0A3489CF-850C-D574-BAE6-5FCECDED48FF}"/>
              </a:ext>
            </a:extLst>
          </p:cNvPr>
          <p:cNvPicPr>
            <a:picLocks noChangeAspect="1"/>
          </p:cNvPicPr>
          <p:nvPr/>
        </p:nvPicPr>
        <p:blipFill>
          <a:blip r:embed="rId2"/>
          <a:stretch>
            <a:fillRect/>
          </a:stretch>
        </p:blipFill>
        <p:spPr>
          <a:xfrm>
            <a:off x="984930" y="643467"/>
            <a:ext cx="10222139" cy="5571066"/>
          </a:xfrm>
          <a:prstGeom prst="rect">
            <a:avLst/>
          </a:prstGeom>
        </p:spPr>
      </p:pic>
      <p:sp>
        <p:nvSpPr>
          <p:cNvPr id="11" name="Fußzeilenplatzhalter 10">
            <a:extLst>
              <a:ext uri="{FF2B5EF4-FFF2-40B4-BE49-F238E27FC236}">
                <a16:creationId xmlns:a16="http://schemas.microsoft.com/office/drawing/2014/main" id="{5507E64D-3854-136D-E77B-10BEA12E3620}"/>
              </a:ext>
            </a:extLst>
          </p:cNvPr>
          <p:cNvSpPr>
            <a:spLocks noGrp="1"/>
          </p:cNvSpPr>
          <p:nvPr>
            <p:ph type="ftr" sz="quarter" idx="11"/>
          </p:nvPr>
        </p:nvSpPr>
        <p:spPr/>
        <p:txBody>
          <a:bodyPr/>
          <a:lstStyle/>
          <a:p>
            <a:r>
              <a:rPr lang="de-DE"/>
              <a:t>Forum 60+, Zirkel: Sagen, Volmar Schmid</a:t>
            </a:r>
            <a:endParaRPr lang="en-US" dirty="0"/>
          </a:p>
        </p:txBody>
      </p:sp>
    </p:spTree>
    <p:extLst>
      <p:ext uri="{BB962C8B-B14F-4D97-AF65-F5344CB8AC3E}">
        <p14:creationId xmlns:p14="http://schemas.microsoft.com/office/powerpoint/2010/main" val="272934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ECEAC78-94C8-45F3-0521-297DE0FE9A68}"/>
              </a:ext>
            </a:extLst>
          </p:cNvPr>
          <p:cNvSpPr>
            <a:spLocks noGrp="1"/>
          </p:cNvSpPr>
          <p:nvPr>
            <p:ph idx="1"/>
          </p:nvPr>
        </p:nvSpPr>
        <p:spPr>
          <a:xfrm>
            <a:off x="2043953" y="1344705"/>
            <a:ext cx="7301754" cy="4791103"/>
          </a:xfrm>
        </p:spPr>
        <p:txBody>
          <a:bodyPr>
            <a:normAutofit/>
          </a:bodyPr>
          <a:lstStyle/>
          <a:p>
            <a:r>
              <a:rPr lang="de-DE" dirty="0"/>
              <a:t>Eine Sage ist eine </a:t>
            </a:r>
            <a:r>
              <a:rPr lang="de-DE" b="1" dirty="0">
                <a:solidFill>
                  <a:srgbClr val="FF0000"/>
                </a:solidFill>
              </a:rPr>
              <a:t>mündlich überlieferte Erzählung</a:t>
            </a:r>
            <a:r>
              <a:rPr lang="de-DE" dirty="0"/>
              <a:t>, die meist auf </a:t>
            </a:r>
            <a:r>
              <a:rPr lang="de-DE" b="1" dirty="0">
                <a:solidFill>
                  <a:srgbClr val="002060"/>
                </a:solidFill>
              </a:rPr>
              <a:t>wahren Begebenheiten, historischen Personen oder Orten </a:t>
            </a:r>
            <a:r>
              <a:rPr lang="de-DE" dirty="0"/>
              <a:t>basiert, aber durch </a:t>
            </a:r>
            <a:r>
              <a:rPr lang="de-DE" b="1" dirty="0">
                <a:solidFill>
                  <a:schemeClr val="accent6">
                    <a:lumMod val="50000"/>
                  </a:schemeClr>
                </a:solidFill>
              </a:rPr>
              <a:t>fantastische, übernatürliche Elemente </a:t>
            </a:r>
            <a:r>
              <a:rPr lang="de-DE" dirty="0"/>
              <a:t>ergänzt wird. Im Unterschied zum Märchen, das frei erfunden ist, enthält die Sage einen </a:t>
            </a:r>
            <a:r>
              <a:rPr lang="de-DE" b="1" dirty="0">
                <a:solidFill>
                  <a:srgbClr val="002060"/>
                </a:solidFill>
              </a:rPr>
              <a:t>wahren Kern</a:t>
            </a:r>
            <a:r>
              <a:rPr lang="de-DE" dirty="0"/>
              <a:t>, der durch erzählerische Ausschmückungen ergänzt wird. Sagen berichten von nicht alltäglichen, oft </a:t>
            </a:r>
            <a:r>
              <a:rPr lang="de-DE" b="1" dirty="0">
                <a:solidFill>
                  <a:schemeClr val="accent6">
                    <a:lumMod val="50000"/>
                  </a:schemeClr>
                </a:solidFill>
              </a:rPr>
              <a:t>wunderbaren Geschehnissen </a:t>
            </a:r>
            <a:r>
              <a:rPr lang="de-DE" dirty="0"/>
              <a:t>und verfolgen neben der Unterhaltung auch </a:t>
            </a:r>
            <a:r>
              <a:rPr lang="de-DE" b="1" dirty="0">
                <a:solidFill>
                  <a:schemeClr val="bg1">
                    <a:lumMod val="50000"/>
                  </a:schemeClr>
                </a:solidFill>
              </a:rPr>
              <a:t>Belehrungs- oder Erklärungszwecke</a:t>
            </a:r>
            <a:r>
              <a:rPr lang="de-DE" dirty="0"/>
              <a:t>. Häufig spielen sie an </a:t>
            </a:r>
            <a:r>
              <a:rPr lang="de-DE" b="1" dirty="0">
                <a:solidFill>
                  <a:srgbClr val="002060"/>
                </a:solidFill>
              </a:rPr>
              <a:t>bestimmten Orten und Zeiten</a:t>
            </a:r>
            <a:r>
              <a:rPr lang="de-DE" dirty="0"/>
              <a:t> und haben reale oder teilweise reale Personen als handelnde Figuren. </a:t>
            </a:r>
          </a:p>
          <a:p>
            <a:r>
              <a:rPr lang="de-DE" dirty="0"/>
              <a:t>Die genauen Verfasser der ursprünglichen Sagen sind meist unbekannt, da sie ursprünglich mündlich überliefert wurden und später schriftlich fixiert wurden. Der Begriff "</a:t>
            </a:r>
            <a:r>
              <a:rPr lang="de-DE" b="1" dirty="0">
                <a:solidFill>
                  <a:srgbClr val="FF0000"/>
                </a:solidFill>
              </a:rPr>
              <a:t>Sage" stammt vom althochdeutschen Wort „</a:t>
            </a:r>
            <a:r>
              <a:rPr lang="de-DE" b="1" dirty="0" err="1">
                <a:solidFill>
                  <a:srgbClr val="FF0000"/>
                </a:solidFill>
              </a:rPr>
              <a:t>saga</a:t>
            </a:r>
            <a:r>
              <a:rPr lang="de-DE" b="1" dirty="0">
                <a:solidFill>
                  <a:srgbClr val="FF0000"/>
                </a:solidFill>
              </a:rPr>
              <a:t>“ </a:t>
            </a:r>
            <a:r>
              <a:rPr lang="de-DE" dirty="0"/>
              <a:t>und wurde durch die Brüder Grimm geprägt. </a:t>
            </a:r>
          </a:p>
          <a:p>
            <a:endParaRPr lang="de-CH" dirty="0"/>
          </a:p>
        </p:txBody>
      </p:sp>
      <p:pic>
        <p:nvPicPr>
          <p:cNvPr id="5" name="Grafik 4">
            <a:extLst>
              <a:ext uri="{FF2B5EF4-FFF2-40B4-BE49-F238E27FC236}">
                <a16:creationId xmlns:a16="http://schemas.microsoft.com/office/drawing/2014/main" id="{41EC56A5-E80F-8DD4-74FB-CDD8D93A4B7D}"/>
              </a:ext>
            </a:extLst>
          </p:cNvPr>
          <p:cNvPicPr>
            <a:picLocks noChangeAspect="1"/>
          </p:cNvPicPr>
          <p:nvPr/>
        </p:nvPicPr>
        <p:blipFill>
          <a:blip r:embed="rId2"/>
          <a:stretch>
            <a:fillRect/>
          </a:stretch>
        </p:blipFill>
        <p:spPr>
          <a:xfrm>
            <a:off x="9345707" y="1541895"/>
            <a:ext cx="2655793" cy="1973791"/>
          </a:xfrm>
          <a:prstGeom prst="rect">
            <a:avLst/>
          </a:prstGeom>
        </p:spPr>
      </p:pic>
      <p:sp>
        <p:nvSpPr>
          <p:cNvPr id="6" name="Fußzeilenplatzhalter 5">
            <a:extLst>
              <a:ext uri="{FF2B5EF4-FFF2-40B4-BE49-F238E27FC236}">
                <a16:creationId xmlns:a16="http://schemas.microsoft.com/office/drawing/2014/main" id="{7D225036-F05F-7A03-FF8F-4D0DD562DE49}"/>
              </a:ext>
            </a:extLst>
          </p:cNvPr>
          <p:cNvSpPr>
            <a:spLocks noGrp="1"/>
          </p:cNvSpPr>
          <p:nvPr>
            <p:ph type="ftr" sz="quarter" idx="11"/>
          </p:nvPr>
        </p:nvSpPr>
        <p:spPr/>
        <p:txBody>
          <a:bodyPr/>
          <a:lstStyle/>
          <a:p>
            <a:r>
              <a:rPr lang="de-DE" dirty="0"/>
              <a:t>Forum 60+, Zirkel: Sagen, Volmar Schmid</a:t>
            </a:r>
            <a:endParaRPr lang="en-US" dirty="0"/>
          </a:p>
        </p:txBody>
      </p:sp>
      <p:sp>
        <p:nvSpPr>
          <p:cNvPr id="4" name="Rechteck 3">
            <a:extLst>
              <a:ext uri="{FF2B5EF4-FFF2-40B4-BE49-F238E27FC236}">
                <a16:creationId xmlns:a16="http://schemas.microsoft.com/office/drawing/2014/main" id="{7E40FEBE-2826-50AE-D960-AB2DDBF4E757}"/>
              </a:ext>
            </a:extLst>
          </p:cNvPr>
          <p:cNvSpPr/>
          <p:nvPr/>
        </p:nvSpPr>
        <p:spPr>
          <a:xfrm>
            <a:off x="1913145" y="205503"/>
            <a:ext cx="6684843" cy="923330"/>
          </a:xfrm>
          <a:prstGeom prst="rect">
            <a:avLst/>
          </a:prstGeom>
          <a:noFill/>
        </p:spPr>
        <p:txBody>
          <a:bodyPr wrap="none" lIns="91440" tIns="45720" rIns="91440" bIns="45720">
            <a:spAutoFit/>
          </a:bodyPr>
          <a:lstStyle/>
          <a:p>
            <a:pPr algn="ctr"/>
            <a:r>
              <a:rPr lang="de-DE"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Die Sage: Definition</a:t>
            </a:r>
          </a:p>
        </p:txBody>
      </p:sp>
    </p:spTree>
    <p:extLst>
      <p:ext uri="{BB962C8B-B14F-4D97-AF65-F5344CB8AC3E}">
        <p14:creationId xmlns:p14="http://schemas.microsoft.com/office/powerpoint/2010/main" val="217059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68EF67-FC2F-F392-16E0-5276B9AFB708}"/>
              </a:ext>
            </a:extLst>
          </p:cNvPr>
          <p:cNvSpPr>
            <a:spLocks noGrp="1"/>
          </p:cNvSpPr>
          <p:nvPr>
            <p:ph type="title"/>
          </p:nvPr>
        </p:nvSpPr>
        <p:spPr>
          <a:xfrm>
            <a:off x="2131359" y="624110"/>
            <a:ext cx="9373253" cy="1280890"/>
          </a:xfrm>
        </p:spPr>
        <p:txBody>
          <a:bodyPr/>
          <a:lstStyle/>
          <a:p>
            <a:r>
              <a:rPr lang="de-DE" b="1" cap="small" dirty="0">
                <a:solidFill>
                  <a:srgbClr val="FF0000"/>
                </a:solidFill>
              </a:rPr>
              <a:t>Die Sage</a:t>
            </a:r>
            <a:endParaRPr lang="de-CH" b="1" cap="small" dirty="0">
              <a:solidFill>
                <a:srgbClr val="FF0000"/>
              </a:solidFill>
            </a:endParaRPr>
          </a:p>
        </p:txBody>
      </p:sp>
      <p:sp>
        <p:nvSpPr>
          <p:cNvPr id="3" name="Inhaltsplatzhalter 2">
            <a:extLst>
              <a:ext uri="{FF2B5EF4-FFF2-40B4-BE49-F238E27FC236}">
                <a16:creationId xmlns:a16="http://schemas.microsoft.com/office/drawing/2014/main" id="{263ED157-661C-83D2-24F6-FFD16D6C43F9}"/>
              </a:ext>
            </a:extLst>
          </p:cNvPr>
          <p:cNvSpPr>
            <a:spLocks noGrp="1"/>
          </p:cNvSpPr>
          <p:nvPr>
            <p:ph idx="1"/>
          </p:nvPr>
        </p:nvSpPr>
        <p:spPr>
          <a:xfrm>
            <a:off x="2026692" y="2133600"/>
            <a:ext cx="4421173" cy="3292288"/>
          </a:xfrm>
        </p:spPr>
        <p:txBody>
          <a:bodyPr>
            <a:noAutofit/>
          </a:bodyPr>
          <a:lstStyle/>
          <a:p>
            <a:r>
              <a:rPr lang="de-DE" sz="2400" dirty="0"/>
              <a:t>Sagentypen</a:t>
            </a:r>
          </a:p>
          <a:p>
            <a:pPr lvl="1"/>
            <a:r>
              <a:rPr lang="de-DE" sz="2000" dirty="0" err="1"/>
              <a:t>Dänomologische</a:t>
            </a:r>
            <a:r>
              <a:rPr lang="de-DE" sz="2000" dirty="0"/>
              <a:t> Sagen</a:t>
            </a:r>
          </a:p>
          <a:p>
            <a:pPr lvl="1"/>
            <a:r>
              <a:rPr lang="de-DE" sz="2000" dirty="0" err="1"/>
              <a:t>Geschichteliche</a:t>
            </a:r>
            <a:r>
              <a:rPr lang="de-DE" sz="2000" dirty="0"/>
              <a:t> Sagen</a:t>
            </a:r>
          </a:p>
          <a:p>
            <a:r>
              <a:rPr lang="de-DE" sz="2400" dirty="0"/>
              <a:t>Verbreitung</a:t>
            </a:r>
          </a:p>
          <a:p>
            <a:r>
              <a:rPr lang="de-DE" sz="2400" dirty="0"/>
              <a:t>Funktion</a:t>
            </a:r>
          </a:p>
          <a:p>
            <a:r>
              <a:rPr lang="de-DE" sz="2400" dirty="0"/>
              <a:t>Struktur, Form und Stil</a:t>
            </a:r>
            <a:endParaRPr lang="de-CH" sz="2400" dirty="0"/>
          </a:p>
        </p:txBody>
      </p:sp>
      <p:sp>
        <p:nvSpPr>
          <p:cNvPr id="4" name="Fußzeilenplatzhalter 3">
            <a:extLst>
              <a:ext uri="{FF2B5EF4-FFF2-40B4-BE49-F238E27FC236}">
                <a16:creationId xmlns:a16="http://schemas.microsoft.com/office/drawing/2014/main" id="{1C754BF6-CBDB-F1C1-1B00-DBBEF101534F}"/>
              </a:ext>
            </a:extLst>
          </p:cNvPr>
          <p:cNvSpPr>
            <a:spLocks noGrp="1"/>
          </p:cNvSpPr>
          <p:nvPr>
            <p:ph type="ftr" sz="quarter" idx="11"/>
          </p:nvPr>
        </p:nvSpPr>
        <p:spPr/>
        <p:txBody>
          <a:bodyPr/>
          <a:lstStyle/>
          <a:p>
            <a:r>
              <a:rPr lang="de-DE"/>
              <a:t>Forum 60+, Zirkel: Sagen, Volmar Schmid</a:t>
            </a:r>
            <a:endParaRPr lang="en-US" dirty="0"/>
          </a:p>
        </p:txBody>
      </p:sp>
      <p:pic>
        <p:nvPicPr>
          <p:cNvPr id="6" name="Grafik 5">
            <a:extLst>
              <a:ext uri="{FF2B5EF4-FFF2-40B4-BE49-F238E27FC236}">
                <a16:creationId xmlns:a16="http://schemas.microsoft.com/office/drawing/2014/main" id="{E1B92A37-7916-2336-F68A-B9DFAE4BB047}"/>
              </a:ext>
            </a:extLst>
          </p:cNvPr>
          <p:cNvPicPr>
            <a:picLocks noChangeAspect="1"/>
          </p:cNvPicPr>
          <p:nvPr/>
        </p:nvPicPr>
        <p:blipFill>
          <a:blip r:embed="rId2"/>
          <a:stretch>
            <a:fillRect/>
          </a:stretch>
        </p:blipFill>
        <p:spPr>
          <a:xfrm>
            <a:off x="6536826" y="1264555"/>
            <a:ext cx="4967786" cy="4967786"/>
          </a:xfrm>
          <a:prstGeom prst="rect">
            <a:avLst/>
          </a:prstGeom>
        </p:spPr>
      </p:pic>
    </p:spTree>
    <p:extLst>
      <p:ext uri="{BB962C8B-B14F-4D97-AF65-F5344CB8AC3E}">
        <p14:creationId xmlns:p14="http://schemas.microsoft.com/office/powerpoint/2010/main" val="339042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anim calcmode="lin" valueType="num">
                                      <p:cBhvr>
                                        <p:cTn id="28"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29"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2A881E-C0FB-1175-F188-D0EB2B519134}"/>
              </a:ext>
            </a:extLst>
          </p:cNvPr>
          <p:cNvSpPr>
            <a:spLocks noGrp="1"/>
          </p:cNvSpPr>
          <p:nvPr>
            <p:ph type="title"/>
          </p:nvPr>
        </p:nvSpPr>
        <p:spPr/>
        <p:txBody>
          <a:bodyPr/>
          <a:lstStyle/>
          <a:p>
            <a:r>
              <a:rPr lang="de-DE" dirty="0"/>
              <a:t>Merkmale einer Sage sind:</a:t>
            </a:r>
            <a:br>
              <a:rPr lang="de-DE" dirty="0"/>
            </a:br>
            <a:endParaRPr lang="de-CH" dirty="0"/>
          </a:p>
        </p:txBody>
      </p:sp>
      <p:sp>
        <p:nvSpPr>
          <p:cNvPr id="3" name="Inhaltsplatzhalter 2">
            <a:extLst>
              <a:ext uri="{FF2B5EF4-FFF2-40B4-BE49-F238E27FC236}">
                <a16:creationId xmlns:a16="http://schemas.microsoft.com/office/drawing/2014/main" id="{B00D0602-CEEF-005C-D746-6CF06D48D2CF}"/>
              </a:ext>
            </a:extLst>
          </p:cNvPr>
          <p:cNvSpPr>
            <a:spLocks noGrp="1"/>
          </p:cNvSpPr>
          <p:nvPr>
            <p:ph idx="1"/>
          </p:nvPr>
        </p:nvSpPr>
        <p:spPr>
          <a:xfrm>
            <a:off x="2589212" y="1905000"/>
            <a:ext cx="8915400" cy="4006222"/>
          </a:xfrm>
        </p:spPr>
        <p:txBody>
          <a:bodyPr/>
          <a:lstStyle/>
          <a:p>
            <a:r>
              <a:rPr lang="de-DE" sz="2800" dirty="0"/>
              <a:t>Mündliche Überlieferung (ursprünglich)</a:t>
            </a:r>
            <a:r>
              <a:rPr lang="de-DE" sz="1200" dirty="0"/>
              <a:t>Ruppen Bd. 2; </a:t>
            </a:r>
            <a:r>
              <a:rPr lang="de-DE" sz="1200" dirty="0" err="1"/>
              <a:t>Erillbozen</a:t>
            </a:r>
            <a:r>
              <a:rPr lang="de-DE" sz="1200" dirty="0"/>
              <a:t>, S. 131        </a:t>
            </a:r>
            <a:r>
              <a:rPr lang="de-DE" sz="2400" b="1" i="1" dirty="0">
                <a:solidFill>
                  <a:srgbClr val="FF0000"/>
                </a:solidFill>
                <a:hlinkClick r:id="rId2"/>
              </a:rPr>
              <a:t>Literatur</a:t>
            </a:r>
            <a:endParaRPr lang="de-DE" sz="2400" b="1" i="1" dirty="0">
              <a:solidFill>
                <a:srgbClr val="FF0000"/>
              </a:solidFill>
            </a:endParaRPr>
          </a:p>
          <a:p>
            <a:r>
              <a:rPr lang="de-DE" sz="2800" dirty="0"/>
              <a:t>Mischung aus wahren Begebenheiten und fantastischen Elementen </a:t>
            </a:r>
            <a:r>
              <a:rPr lang="de-DE" sz="1200" dirty="0">
                <a:hlinkClick r:id="rId2"/>
              </a:rPr>
              <a:t>D </a:t>
            </a:r>
            <a:r>
              <a:rPr lang="de-DE" sz="1200" dirty="0" err="1">
                <a:hlinkClick r:id="rId2"/>
              </a:rPr>
              <a:t>Raasheeru</a:t>
            </a:r>
            <a:r>
              <a:rPr lang="de-DE" sz="1200" dirty="0">
                <a:hlinkClick r:id="rId2"/>
              </a:rPr>
              <a:t> </a:t>
            </a:r>
            <a:r>
              <a:rPr lang="de-DE" sz="1200" dirty="0" err="1">
                <a:hlinkClick r:id="rId2"/>
              </a:rPr>
              <a:t>va</a:t>
            </a:r>
            <a:r>
              <a:rPr lang="de-DE" sz="1200" dirty="0">
                <a:hlinkClick r:id="rId2"/>
              </a:rPr>
              <a:t> </a:t>
            </a:r>
            <a:r>
              <a:rPr lang="de-DE" sz="1200" dirty="0" err="1">
                <a:hlinkClick r:id="rId2"/>
              </a:rPr>
              <a:t>Leigg</a:t>
            </a:r>
            <a:endParaRPr lang="de-DE" sz="1200" dirty="0"/>
          </a:p>
          <a:p>
            <a:r>
              <a:rPr lang="de-DE" sz="2800" dirty="0"/>
              <a:t>Regionaler Bezug zu Orten und Personen </a:t>
            </a:r>
            <a:r>
              <a:rPr lang="de-DE" sz="1200" dirty="0" err="1">
                <a:hlinkClick r:id="rId3"/>
              </a:rPr>
              <a:t>Wägerbaschi</a:t>
            </a:r>
            <a:r>
              <a:rPr lang="de-DE" sz="1200" dirty="0">
                <a:hlinkClick r:id="rId3"/>
              </a:rPr>
              <a:t>; </a:t>
            </a:r>
            <a:r>
              <a:rPr lang="de-DE" sz="1200" dirty="0" err="1">
                <a:hlinkClick r:id="rId3"/>
              </a:rPr>
              <a:t>ds</a:t>
            </a:r>
            <a:r>
              <a:rPr lang="de-DE" sz="1200" dirty="0">
                <a:hlinkClick r:id="rId3"/>
              </a:rPr>
              <a:t> verliebt Baschi</a:t>
            </a:r>
            <a:endParaRPr lang="de-DE" sz="1200" dirty="0"/>
          </a:p>
          <a:p>
            <a:r>
              <a:rPr lang="de-DE" sz="2800" dirty="0"/>
              <a:t>Moralische Botschaft oder Warnung kann vorkommen </a:t>
            </a:r>
            <a:r>
              <a:rPr lang="de-DE" sz="1200" dirty="0">
                <a:hlinkClick r:id="rId2"/>
              </a:rPr>
              <a:t>Die </a:t>
            </a:r>
            <a:r>
              <a:rPr lang="de-DE" sz="1200" dirty="0" err="1">
                <a:hlinkClick r:id="rId2"/>
              </a:rPr>
              <a:t>toti</a:t>
            </a:r>
            <a:r>
              <a:rPr lang="de-DE" sz="1200" dirty="0">
                <a:hlinkClick r:id="rId2"/>
              </a:rPr>
              <a:t> Hand</a:t>
            </a:r>
            <a:endParaRPr lang="de-DE" sz="2800" dirty="0"/>
          </a:p>
          <a:p>
            <a:endParaRPr lang="de-CH" dirty="0"/>
          </a:p>
        </p:txBody>
      </p:sp>
      <p:sp>
        <p:nvSpPr>
          <p:cNvPr id="4" name="Fußzeilenplatzhalter 3">
            <a:extLst>
              <a:ext uri="{FF2B5EF4-FFF2-40B4-BE49-F238E27FC236}">
                <a16:creationId xmlns:a16="http://schemas.microsoft.com/office/drawing/2014/main" id="{6791BDAA-C156-342A-93BE-6040F5E887D1}"/>
              </a:ext>
            </a:extLst>
          </p:cNvPr>
          <p:cNvSpPr>
            <a:spLocks noGrp="1"/>
          </p:cNvSpPr>
          <p:nvPr>
            <p:ph type="ftr" sz="quarter" idx="11"/>
          </p:nvPr>
        </p:nvSpPr>
        <p:spPr/>
        <p:txBody>
          <a:bodyPr/>
          <a:lstStyle/>
          <a:p>
            <a:r>
              <a:rPr lang="de-DE"/>
              <a:t>Forum 60+, Zirkel: Sagen, Volmar Schmid</a:t>
            </a:r>
            <a:endParaRPr lang="en-US" dirty="0"/>
          </a:p>
        </p:txBody>
      </p:sp>
    </p:spTree>
    <p:extLst>
      <p:ext uri="{BB962C8B-B14F-4D97-AF65-F5344CB8AC3E}">
        <p14:creationId xmlns:p14="http://schemas.microsoft.com/office/powerpoint/2010/main" val="2620483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5993F-2F43-1947-6A89-FDA86EA50A98}"/>
              </a:ext>
            </a:extLst>
          </p:cNvPr>
          <p:cNvSpPr>
            <a:spLocks noGrp="1"/>
          </p:cNvSpPr>
          <p:nvPr>
            <p:ph type="title"/>
          </p:nvPr>
        </p:nvSpPr>
        <p:spPr>
          <a:xfrm>
            <a:off x="2592925" y="624109"/>
            <a:ext cx="8911687" cy="1602255"/>
          </a:xfrm>
        </p:spPr>
        <p:txBody>
          <a:bodyPr>
            <a:normAutofit/>
          </a:bodyPr>
          <a:lstStyle/>
          <a:p>
            <a:r>
              <a:rPr lang="de-CH" dirty="0"/>
              <a:t>Lokalsagen</a:t>
            </a:r>
            <a:br>
              <a:rPr lang="de-CH" dirty="0"/>
            </a:br>
            <a:endParaRPr lang="de-CH" dirty="0"/>
          </a:p>
        </p:txBody>
      </p:sp>
      <p:sp>
        <p:nvSpPr>
          <p:cNvPr id="3" name="Inhaltsplatzhalter 2">
            <a:extLst>
              <a:ext uri="{FF2B5EF4-FFF2-40B4-BE49-F238E27FC236}">
                <a16:creationId xmlns:a16="http://schemas.microsoft.com/office/drawing/2014/main" id="{3C73E587-841E-8A31-6F8E-BD866A105CBA}"/>
              </a:ext>
            </a:extLst>
          </p:cNvPr>
          <p:cNvSpPr>
            <a:spLocks noGrp="1"/>
          </p:cNvSpPr>
          <p:nvPr>
            <p:ph idx="1"/>
          </p:nvPr>
        </p:nvSpPr>
        <p:spPr>
          <a:xfrm>
            <a:off x="1486552" y="1985487"/>
            <a:ext cx="7025436" cy="3307170"/>
          </a:xfrm>
        </p:spPr>
        <p:txBody>
          <a:bodyPr/>
          <a:lstStyle/>
          <a:p>
            <a:r>
              <a:rPr lang="de-CH" dirty="0"/>
              <a:t>Beziehen sich auf bestimmte Orte, Bauwerke oder Landschaften, z.B. Burgsagen, Ortsgründungssagen oder Flursagen. Sie erklären oft die Herkunft eines Namens oder lokale Besonderheiten.</a:t>
            </a:r>
          </a:p>
          <a:p>
            <a:pPr lvl="1"/>
            <a:r>
              <a:rPr lang="de-CH" dirty="0"/>
              <a:t>Der überlistete Teufel, Teufelsbrücke, </a:t>
            </a:r>
            <a:r>
              <a:rPr lang="de-CH" i="1" dirty="0">
                <a:solidFill>
                  <a:srgbClr val="FF0000"/>
                </a:solidFill>
              </a:rPr>
              <a:t>Der geprellte Teufel, </a:t>
            </a:r>
            <a:r>
              <a:rPr lang="de-CH" sz="1200" dirty="0" err="1"/>
              <a:t>Jegerlehner</a:t>
            </a:r>
            <a:r>
              <a:rPr lang="de-CH" sz="1200" dirty="0"/>
              <a:t>, S. 294</a:t>
            </a:r>
          </a:p>
          <a:p>
            <a:pPr lvl="1"/>
            <a:r>
              <a:rPr lang="de-CH" dirty="0"/>
              <a:t>Spuren des Teufels; </a:t>
            </a:r>
            <a:r>
              <a:rPr lang="de-CH" i="1" dirty="0" err="1">
                <a:solidFill>
                  <a:srgbClr val="FF0000"/>
                </a:solidFill>
                <a:hlinkClick r:id="rId2"/>
              </a:rPr>
              <a:t>Tiffilstritta</a:t>
            </a:r>
            <a:r>
              <a:rPr lang="de-CH" i="1" dirty="0">
                <a:solidFill>
                  <a:srgbClr val="FF0000"/>
                </a:solidFill>
              </a:rPr>
              <a:t> im </a:t>
            </a:r>
            <a:r>
              <a:rPr lang="de-CH" i="1" dirty="0" err="1">
                <a:solidFill>
                  <a:srgbClr val="FF0000"/>
                </a:solidFill>
              </a:rPr>
              <a:t>Turtmantal</a:t>
            </a:r>
            <a:endParaRPr lang="de-CH" i="1" dirty="0">
              <a:solidFill>
                <a:srgbClr val="FF0000"/>
              </a:solidFill>
            </a:endParaRPr>
          </a:p>
          <a:p>
            <a:pPr lvl="1"/>
            <a:r>
              <a:rPr lang="de-CH" dirty="0">
                <a:solidFill>
                  <a:schemeClr val="tx1"/>
                </a:solidFill>
              </a:rPr>
              <a:t>Gelände: Felsformation, </a:t>
            </a:r>
            <a:r>
              <a:rPr lang="de-CH" i="1" u="sng" dirty="0" err="1">
                <a:hlinkClick r:id="rId3"/>
              </a:rPr>
              <a:t>Ds</a:t>
            </a:r>
            <a:r>
              <a:rPr lang="de-CH" i="1" u="sng" dirty="0">
                <a:hlinkClick r:id="rId3"/>
              </a:rPr>
              <a:t> Meier Waldis </a:t>
            </a:r>
            <a:r>
              <a:rPr lang="de-CH" i="1" u="sng" dirty="0" err="1">
                <a:hlinkClick r:id="rId3"/>
              </a:rPr>
              <a:t>Äichuchibji</a:t>
            </a:r>
            <a:r>
              <a:rPr lang="de-CH" i="1" dirty="0"/>
              <a:t> </a:t>
            </a:r>
          </a:p>
          <a:p>
            <a:pPr lvl="1"/>
            <a:r>
              <a:rPr lang="de-CH" dirty="0">
                <a:solidFill>
                  <a:schemeClr val="tx1"/>
                </a:solidFill>
              </a:rPr>
              <a:t>Gegenstände: gotischer </a:t>
            </a:r>
            <a:r>
              <a:rPr lang="de-CH" dirty="0" err="1">
                <a:solidFill>
                  <a:schemeClr val="tx1"/>
                </a:solidFill>
              </a:rPr>
              <a:t>Altaar</a:t>
            </a:r>
            <a:r>
              <a:rPr lang="de-CH" dirty="0">
                <a:solidFill>
                  <a:schemeClr val="tx1"/>
                </a:solidFill>
              </a:rPr>
              <a:t> in Ausserberg, </a:t>
            </a:r>
            <a:r>
              <a:rPr lang="de-CH" i="1" dirty="0" err="1">
                <a:solidFill>
                  <a:schemeClr val="tx1"/>
                </a:solidFill>
                <a:hlinkClick r:id="rId4"/>
              </a:rPr>
              <a:t>ds</a:t>
            </a:r>
            <a:r>
              <a:rPr lang="de-CH" i="1" dirty="0">
                <a:solidFill>
                  <a:schemeClr val="tx1"/>
                </a:solidFill>
                <a:hlinkClick r:id="rId4"/>
              </a:rPr>
              <a:t> </a:t>
            </a:r>
            <a:r>
              <a:rPr lang="de-CH" i="1" dirty="0" err="1">
                <a:solidFill>
                  <a:schemeClr val="tx1"/>
                </a:solidFill>
                <a:hlinkClick r:id="rId4"/>
              </a:rPr>
              <a:t>Raafu</a:t>
            </a:r>
            <a:r>
              <a:rPr lang="de-CH" i="1" dirty="0">
                <a:solidFill>
                  <a:schemeClr val="tx1"/>
                </a:solidFill>
                <a:hlinkClick r:id="rId4"/>
              </a:rPr>
              <a:t> </a:t>
            </a:r>
            <a:r>
              <a:rPr lang="de-CH" i="1" dirty="0" err="1">
                <a:solidFill>
                  <a:schemeClr val="tx1"/>
                </a:solidFill>
                <a:hlinkClick r:id="rId4"/>
              </a:rPr>
              <a:t>Ritzji</a:t>
            </a:r>
            <a:endParaRPr lang="de-CH" i="1" dirty="0">
              <a:solidFill>
                <a:schemeClr val="tx1"/>
              </a:solidFill>
            </a:endParaRPr>
          </a:p>
          <a:p>
            <a:pPr lvl="1"/>
            <a:r>
              <a:rPr lang="de-CH" dirty="0">
                <a:solidFill>
                  <a:schemeClr val="tx1"/>
                </a:solidFill>
              </a:rPr>
              <a:t>Quelle, See:  </a:t>
            </a:r>
            <a:r>
              <a:rPr lang="de-CH" i="1" dirty="0">
                <a:solidFill>
                  <a:schemeClr val="tx1"/>
                </a:solidFill>
                <a:hlinkClick r:id="rId2"/>
              </a:rPr>
              <a:t>Der </a:t>
            </a:r>
            <a:r>
              <a:rPr lang="de-CH" i="1" dirty="0" err="1">
                <a:solidFill>
                  <a:schemeClr val="tx1"/>
                </a:solidFill>
                <a:hlinkClick r:id="rId2"/>
              </a:rPr>
              <a:t>Bättmersee</a:t>
            </a:r>
            <a:endParaRPr lang="de-CH" i="1" dirty="0">
              <a:solidFill>
                <a:schemeClr val="tx1"/>
              </a:solidFill>
            </a:endParaRPr>
          </a:p>
        </p:txBody>
      </p:sp>
      <p:sp>
        <p:nvSpPr>
          <p:cNvPr id="4" name="Fußzeilenplatzhalter 3">
            <a:extLst>
              <a:ext uri="{FF2B5EF4-FFF2-40B4-BE49-F238E27FC236}">
                <a16:creationId xmlns:a16="http://schemas.microsoft.com/office/drawing/2014/main" id="{69CF83EE-59AA-93AE-FD71-8E30D9405AF1}"/>
              </a:ext>
            </a:extLst>
          </p:cNvPr>
          <p:cNvSpPr>
            <a:spLocks noGrp="1"/>
          </p:cNvSpPr>
          <p:nvPr>
            <p:ph type="ftr" sz="quarter" idx="11"/>
          </p:nvPr>
        </p:nvSpPr>
        <p:spPr/>
        <p:txBody>
          <a:bodyPr/>
          <a:lstStyle/>
          <a:p>
            <a:r>
              <a:rPr lang="de-DE"/>
              <a:t>Forum 60+, Zirkel: Sagen, Volmar Schmid</a:t>
            </a:r>
            <a:endParaRPr lang="en-US" dirty="0"/>
          </a:p>
        </p:txBody>
      </p:sp>
      <p:pic>
        <p:nvPicPr>
          <p:cNvPr id="6" name="Grafik 5">
            <a:extLst>
              <a:ext uri="{FF2B5EF4-FFF2-40B4-BE49-F238E27FC236}">
                <a16:creationId xmlns:a16="http://schemas.microsoft.com/office/drawing/2014/main" id="{18473A27-9D23-CE92-DA13-7BCD6A324A08}"/>
              </a:ext>
            </a:extLst>
          </p:cNvPr>
          <p:cNvPicPr>
            <a:picLocks noChangeAspect="1"/>
          </p:cNvPicPr>
          <p:nvPr/>
        </p:nvPicPr>
        <p:blipFill>
          <a:blip r:embed="rId5"/>
          <a:stretch>
            <a:fillRect/>
          </a:stretch>
        </p:blipFill>
        <p:spPr>
          <a:xfrm>
            <a:off x="9081565" y="3187876"/>
            <a:ext cx="2887522" cy="2887522"/>
          </a:xfrm>
          <a:prstGeom prst="rect">
            <a:avLst/>
          </a:prstGeom>
        </p:spPr>
      </p:pic>
    </p:spTree>
    <p:extLst>
      <p:ext uri="{BB962C8B-B14F-4D97-AF65-F5344CB8AC3E}">
        <p14:creationId xmlns:p14="http://schemas.microsoft.com/office/powerpoint/2010/main" val="34945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F42BD3-D512-AEA0-E46C-1B9F113BB63B}"/>
              </a:ext>
            </a:extLst>
          </p:cNvPr>
          <p:cNvSpPr>
            <a:spLocks noGrp="1"/>
          </p:cNvSpPr>
          <p:nvPr>
            <p:ph type="title"/>
          </p:nvPr>
        </p:nvSpPr>
        <p:spPr/>
        <p:txBody>
          <a:bodyPr>
            <a:normAutofit/>
          </a:bodyPr>
          <a:lstStyle/>
          <a:p>
            <a:r>
              <a:rPr lang="de-CH" dirty="0"/>
              <a:t>Historische Sagen: </a:t>
            </a:r>
            <a:br>
              <a:rPr lang="de-CH" dirty="0"/>
            </a:br>
            <a:endParaRPr lang="de-CH" dirty="0"/>
          </a:p>
        </p:txBody>
      </p:sp>
      <p:sp>
        <p:nvSpPr>
          <p:cNvPr id="3" name="Inhaltsplatzhalter 2">
            <a:extLst>
              <a:ext uri="{FF2B5EF4-FFF2-40B4-BE49-F238E27FC236}">
                <a16:creationId xmlns:a16="http://schemas.microsoft.com/office/drawing/2014/main" id="{9812AC0F-B314-524C-13F0-AB08D980D217}"/>
              </a:ext>
            </a:extLst>
          </p:cNvPr>
          <p:cNvSpPr>
            <a:spLocks noGrp="1"/>
          </p:cNvSpPr>
          <p:nvPr>
            <p:ph idx="1"/>
          </p:nvPr>
        </p:nvSpPr>
        <p:spPr>
          <a:xfrm>
            <a:off x="1789112" y="2131593"/>
            <a:ext cx="7106117" cy="3777622"/>
          </a:xfrm>
        </p:spPr>
        <p:txBody>
          <a:bodyPr/>
          <a:lstStyle/>
          <a:p>
            <a:r>
              <a:rPr lang="de-CH" dirty="0"/>
              <a:t>Thematisieren tatsächliche oder vermeintliche historische Ereignisse, mit oft nur geringer historischer Wahrheit. Beispiel: Sagen um berühmte Schlachten oder Herrscherfiguren.</a:t>
            </a:r>
          </a:p>
          <a:p>
            <a:pPr lvl="1"/>
            <a:r>
              <a:rPr lang="de-CH" dirty="0"/>
              <a:t>Schlachten, Helden der Schlacht, </a:t>
            </a:r>
            <a:r>
              <a:rPr lang="de-CH" dirty="0">
                <a:solidFill>
                  <a:schemeClr val="tx1"/>
                </a:solidFill>
              </a:rPr>
              <a:t>der </a:t>
            </a:r>
            <a:r>
              <a:rPr lang="de-CH" i="1" dirty="0" err="1">
                <a:solidFill>
                  <a:schemeClr val="tx1"/>
                </a:solidFill>
                <a:hlinkClick r:id="rId2"/>
              </a:rPr>
              <a:t>Riedibrunno</a:t>
            </a:r>
            <a:endParaRPr lang="de-CH" dirty="0"/>
          </a:p>
          <a:p>
            <a:pPr lvl="1"/>
            <a:r>
              <a:rPr lang="de-CH" dirty="0"/>
              <a:t>Burgenbruch, </a:t>
            </a:r>
            <a:r>
              <a:rPr lang="de-CH" i="1" dirty="0">
                <a:hlinkClick r:id="rId3"/>
              </a:rPr>
              <a:t>D </a:t>
            </a:r>
            <a:r>
              <a:rPr lang="de-CH" i="1" dirty="0" err="1">
                <a:hlinkClick r:id="rId3"/>
              </a:rPr>
              <a:t>Mangepaani</a:t>
            </a:r>
            <a:r>
              <a:rPr lang="de-CH" i="1" dirty="0"/>
              <a:t> </a:t>
            </a:r>
          </a:p>
          <a:p>
            <a:pPr lvl="1"/>
            <a:r>
              <a:rPr lang="de-CH" dirty="0" err="1"/>
              <a:t>Rarnerkriege</a:t>
            </a:r>
            <a:r>
              <a:rPr lang="de-CH" dirty="0"/>
              <a:t>: </a:t>
            </a:r>
            <a:r>
              <a:rPr lang="de-CH" i="1" dirty="0">
                <a:solidFill>
                  <a:srgbClr val="FF0000"/>
                </a:solidFill>
                <a:hlinkClick r:id="rId2"/>
              </a:rPr>
              <a:t>D </a:t>
            </a:r>
            <a:r>
              <a:rPr lang="de-CH" i="1" dirty="0" err="1">
                <a:solidFill>
                  <a:srgbClr val="FF0000"/>
                </a:solidFill>
                <a:hlinkClick r:id="rId2"/>
              </a:rPr>
              <a:t>Rarnerchriega</a:t>
            </a:r>
            <a:endParaRPr lang="de-CH" i="1" dirty="0">
              <a:solidFill>
                <a:srgbClr val="FF0000"/>
              </a:solidFill>
            </a:endParaRPr>
          </a:p>
          <a:p>
            <a:pPr lvl="1"/>
            <a:r>
              <a:rPr lang="de-CH" dirty="0"/>
              <a:t>Franzosenzeit, Kampf, Widerstand: </a:t>
            </a:r>
            <a:r>
              <a:rPr lang="de-CH" i="1" dirty="0" err="1">
                <a:hlinkClick r:id="rId2"/>
              </a:rPr>
              <a:t>Ds</a:t>
            </a:r>
            <a:r>
              <a:rPr lang="de-CH" i="1" dirty="0">
                <a:hlinkClick r:id="rId2"/>
              </a:rPr>
              <a:t> </a:t>
            </a:r>
            <a:r>
              <a:rPr lang="de-CH" i="1" dirty="0" err="1">
                <a:hlinkClick r:id="rId2"/>
              </a:rPr>
              <a:t>wundrig</a:t>
            </a:r>
            <a:r>
              <a:rPr lang="de-CH" i="1" dirty="0">
                <a:hlinkClick r:id="rId2"/>
              </a:rPr>
              <a:t> </a:t>
            </a:r>
            <a:r>
              <a:rPr lang="de-CH" i="1" dirty="0" err="1">
                <a:hlinkClick r:id="rId2"/>
              </a:rPr>
              <a:t>Saasi</a:t>
            </a:r>
            <a:endParaRPr lang="de-CH" i="1" dirty="0"/>
          </a:p>
          <a:p>
            <a:pPr lvl="1"/>
            <a:r>
              <a:rPr lang="de-CH" dirty="0"/>
              <a:t>Franzosenzeit, Elend, Verfolgung: </a:t>
            </a:r>
            <a:r>
              <a:rPr lang="de-CH" i="1" dirty="0" err="1">
                <a:solidFill>
                  <a:srgbClr val="FF0000"/>
                </a:solidFill>
                <a:hlinkClick r:id="rId2">
                  <a:extLst>
                    <a:ext uri="{A12FA001-AC4F-418D-AE19-62706E023703}">
                      <ahyp:hlinkClr xmlns:ahyp="http://schemas.microsoft.com/office/drawing/2018/hyperlinkcolor" val="tx"/>
                    </a:ext>
                  </a:extLst>
                </a:hlinkClick>
              </a:rPr>
              <a:t>Franzoosuziit</a:t>
            </a:r>
            <a:endParaRPr lang="de-CH" i="1" dirty="0">
              <a:solidFill>
                <a:srgbClr val="FF0000"/>
              </a:solidFill>
            </a:endParaRPr>
          </a:p>
          <a:p>
            <a:pPr lvl="1"/>
            <a:r>
              <a:rPr lang="de-CH" dirty="0" err="1"/>
              <a:t>Stockalper</a:t>
            </a:r>
            <a:r>
              <a:rPr lang="de-CH" dirty="0"/>
              <a:t>, </a:t>
            </a:r>
            <a:r>
              <a:rPr lang="de-CH" dirty="0" err="1"/>
              <a:t>Schiner</a:t>
            </a:r>
            <a:r>
              <a:rPr lang="de-CH" dirty="0"/>
              <a:t> etc. </a:t>
            </a:r>
            <a:r>
              <a:rPr lang="de-CH" i="1" dirty="0" err="1">
                <a:hlinkClick r:id="rId4"/>
              </a:rPr>
              <a:t>Ds</a:t>
            </a:r>
            <a:r>
              <a:rPr lang="de-CH" i="1" dirty="0">
                <a:hlinkClick r:id="rId4"/>
              </a:rPr>
              <a:t> silbrig </a:t>
            </a:r>
            <a:r>
              <a:rPr lang="de-CH" i="1" dirty="0" err="1">
                <a:hlinkClick r:id="rId4"/>
              </a:rPr>
              <a:t>Huufiisu</a:t>
            </a:r>
            <a:endParaRPr lang="de-CH" i="1" dirty="0"/>
          </a:p>
          <a:p>
            <a:pPr marL="457200" lvl="1" indent="0">
              <a:buNone/>
            </a:pPr>
            <a:endParaRPr lang="de-CH" i="1" dirty="0">
              <a:solidFill>
                <a:srgbClr val="FF0000"/>
              </a:solidFill>
            </a:endParaRPr>
          </a:p>
          <a:p>
            <a:pPr lvl="1"/>
            <a:endParaRPr lang="de-CH" dirty="0"/>
          </a:p>
          <a:p>
            <a:pPr lvl="1"/>
            <a:endParaRPr lang="de-CH" dirty="0"/>
          </a:p>
          <a:p>
            <a:pPr lvl="1"/>
            <a:endParaRPr lang="de-CH" dirty="0"/>
          </a:p>
        </p:txBody>
      </p:sp>
      <p:sp>
        <p:nvSpPr>
          <p:cNvPr id="4" name="Fußzeilenplatzhalter 3">
            <a:extLst>
              <a:ext uri="{FF2B5EF4-FFF2-40B4-BE49-F238E27FC236}">
                <a16:creationId xmlns:a16="http://schemas.microsoft.com/office/drawing/2014/main" id="{2476BF67-1FC3-8A46-9F5E-33ED0C08A040}"/>
              </a:ext>
            </a:extLst>
          </p:cNvPr>
          <p:cNvSpPr>
            <a:spLocks noGrp="1"/>
          </p:cNvSpPr>
          <p:nvPr>
            <p:ph type="ftr" sz="quarter" idx="11"/>
          </p:nvPr>
        </p:nvSpPr>
        <p:spPr/>
        <p:txBody>
          <a:bodyPr/>
          <a:lstStyle/>
          <a:p>
            <a:r>
              <a:rPr lang="de-DE"/>
              <a:t>Forum 60+, Zirkel: Sagen, Volmar Schmid</a:t>
            </a:r>
            <a:endParaRPr lang="en-US" dirty="0"/>
          </a:p>
        </p:txBody>
      </p:sp>
      <p:pic>
        <p:nvPicPr>
          <p:cNvPr id="6" name="Grafik 5">
            <a:extLst>
              <a:ext uri="{FF2B5EF4-FFF2-40B4-BE49-F238E27FC236}">
                <a16:creationId xmlns:a16="http://schemas.microsoft.com/office/drawing/2014/main" id="{BB96172B-AB50-8DCB-0D0D-065FC32C7B90}"/>
              </a:ext>
            </a:extLst>
          </p:cNvPr>
          <p:cNvPicPr>
            <a:picLocks noChangeAspect="1"/>
          </p:cNvPicPr>
          <p:nvPr/>
        </p:nvPicPr>
        <p:blipFill>
          <a:blip r:embed="rId5"/>
          <a:stretch>
            <a:fillRect/>
          </a:stretch>
        </p:blipFill>
        <p:spPr>
          <a:xfrm>
            <a:off x="8448650" y="2712768"/>
            <a:ext cx="3521122" cy="3521122"/>
          </a:xfrm>
          <a:prstGeom prst="rect">
            <a:avLst/>
          </a:prstGeom>
        </p:spPr>
      </p:pic>
    </p:spTree>
    <p:extLst>
      <p:ext uri="{BB962C8B-B14F-4D97-AF65-F5344CB8AC3E}">
        <p14:creationId xmlns:p14="http://schemas.microsoft.com/office/powerpoint/2010/main" val="192061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heel(1)">
                                      <p:cBhvr>
                                        <p:cTn id="4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ACC0F-4253-7A17-FBFF-9256BDC7DCCC}"/>
              </a:ext>
            </a:extLst>
          </p:cNvPr>
          <p:cNvSpPr>
            <a:spLocks noGrp="1"/>
          </p:cNvSpPr>
          <p:nvPr>
            <p:ph type="title"/>
          </p:nvPr>
        </p:nvSpPr>
        <p:spPr>
          <a:xfrm>
            <a:off x="2592925" y="624110"/>
            <a:ext cx="8911687" cy="1065542"/>
          </a:xfrm>
        </p:spPr>
        <p:txBody>
          <a:bodyPr>
            <a:normAutofit/>
          </a:bodyPr>
          <a:lstStyle/>
          <a:p>
            <a:r>
              <a:rPr lang="de-CH" dirty="0"/>
              <a:t>Natursagen: </a:t>
            </a:r>
          </a:p>
        </p:txBody>
      </p:sp>
      <p:sp>
        <p:nvSpPr>
          <p:cNvPr id="3" name="Inhaltsplatzhalter 2">
            <a:extLst>
              <a:ext uri="{FF2B5EF4-FFF2-40B4-BE49-F238E27FC236}">
                <a16:creationId xmlns:a16="http://schemas.microsoft.com/office/drawing/2014/main" id="{67910135-DB09-B187-8AEF-4FA056E00918}"/>
              </a:ext>
            </a:extLst>
          </p:cNvPr>
          <p:cNvSpPr>
            <a:spLocks noGrp="1"/>
          </p:cNvSpPr>
          <p:nvPr>
            <p:ph idx="1"/>
          </p:nvPr>
        </p:nvSpPr>
        <p:spPr>
          <a:xfrm>
            <a:off x="2589211" y="1858617"/>
            <a:ext cx="6090865" cy="4052605"/>
          </a:xfrm>
        </p:spPr>
        <p:txBody>
          <a:bodyPr/>
          <a:lstStyle/>
          <a:p>
            <a:r>
              <a:rPr lang="de-CH" dirty="0"/>
              <a:t>Verbinden Naturerscheinungen (Berge, Flüsse, Steine) mit übernatürlichen Kräften oder Ereignissen. Dazu zählen auch Wettersagen oder Entstehungssagen</a:t>
            </a:r>
          </a:p>
          <a:p>
            <a:pPr lvl="1"/>
            <a:r>
              <a:rPr lang="de-CH" dirty="0" err="1"/>
              <a:t>Blüemlisalpsage</a:t>
            </a:r>
            <a:r>
              <a:rPr lang="de-CH" dirty="0"/>
              <a:t>, </a:t>
            </a:r>
            <a:r>
              <a:rPr lang="de-CH" i="1" dirty="0" err="1">
                <a:solidFill>
                  <a:srgbClr val="FF0000"/>
                </a:solidFill>
                <a:hlinkClick r:id="rId2"/>
              </a:rPr>
              <a:t>Ds</a:t>
            </a:r>
            <a:r>
              <a:rPr lang="de-CH" i="1" dirty="0">
                <a:solidFill>
                  <a:srgbClr val="FF0000"/>
                </a:solidFill>
                <a:hlinkClick r:id="rId2"/>
              </a:rPr>
              <a:t> </a:t>
            </a:r>
            <a:r>
              <a:rPr lang="de-CH" i="1" dirty="0" err="1">
                <a:solidFill>
                  <a:srgbClr val="FF0000"/>
                </a:solidFill>
                <a:hlinkClick r:id="rId2"/>
              </a:rPr>
              <a:t>Täschgufer</a:t>
            </a:r>
            <a:endParaRPr lang="de-CH" i="1" dirty="0">
              <a:solidFill>
                <a:srgbClr val="FF0000"/>
              </a:solidFill>
            </a:endParaRPr>
          </a:p>
          <a:p>
            <a:pPr lvl="1"/>
            <a:r>
              <a:rPr lang="de-CH" dirty="0"/>
              <a:t>Flut, Überschwemmung, </a:t>
            </a:r>
            <a:r>
              <a:rPr lang="de-CH" i="1" dirty="0">
                <a:hlinkClick r:id="rId3"/>
              </a:rPr>
              <a:t>Der </a:t>
            </a:r>
            <a:r>
              <a:rPr lang="de-CH" i="1" dirty="0" err="1">
                <a:hlinkClick r:id="rId3"/>
              </a:rPr>
              <a:t>Rollibock</a:t>
            </a:r>
            <a:endParaRPr lang="de-CH" i="1" dirty="0"/>
          </a:p>
          <a:p>
            <a:pPr lvl="1"/>
            <a:endParaRPr lang="de-CH" dirty="0"/>
          </a:p>
          <a:p>
            <a:pPr lvl="1"/>
            <a:endParaRPr lang="de-CH" dirty="0"/>
          </a:p>
          <a:p>
            <a:pPr lvl="1"/>
            <a:endParaRPr lang="de-CH" dirty="0"/>
          </a:p>
          <a:p>
            <a:pPr lvl="1"/>
            <a:endParaRPr lang="de-CH" dirty="0"/>
          </a:p>
          <a:p>
            <a:pPr lvl="1"/>
            <a:endParaRPr lang="de-CH" dirty="0"/>
          </a:p>
        </p:txBody>
      </p:sp>
      <p:sp>
        <p:nvSpPr>
          <p:cNvPr id="4" name="Fußzeilenplatzhalter 3">
            <a:extLst>
              <a:ext uri="{FF2B5EF4-FFF2-40B4-BE49-F238E27FC236}">
                <a16:creationId xmlns:a16="http://schemas.microsoft.com/office/drawing/2014/main" id="{600E9DE6-DBBA-CDD2-728E-85C36DBCBDB2}"/>
              </a:ext>
            </a:extLst>
          </p:cNvPr>
          <p:cNvSpPr>
            <a:spLocks noGrp="1"/>
          </p:cNvSpPr>
          <p:nvPr>
            <p:ph type="ftr" sz="quarter" idx="11"/>
          </p:nvPr>
        </p:nvSpPr>
        <p:spPr/>
        <p:txBody>
          <a:bodyPr/>
          <a:lstStyle/>
          <a:p>
            <a:r>
              <a:rPr lang="de-DE"/>
              <a:t>Forum 60+, Zirkel: Sagen, Volmar Schmid</a:t>
            </a:r>
            <a:endParaRPr lang="en-US" dirty="0"/>
          </a:p>
        </p:txBody>
      </p:sp>
      <p:pic>
        <p:nvPicPr>
          <p:cNvPr id="6" name="Grafik 5">
            <a:extLst>
              <a:ext uri="{FF2B5EF4-FFF2-40B4-BE49-F238E27FC236}">
                <a16:creationId xmlns:a16="http://schemas.microsoft.com/office/drawing/2014/main" id="{3ED341A8-E9CD-F009-2A1D-14BFC495F599}"/>
              </a:ext>
            </a:extLst>
          </p:cNvPr>
          <p:cNvPicPr>
            <a:picLocks noChangeAspect="1"/>
          </p:cNvPicPr>
          <p:nvPr/>
        </p:nvPicPr>
        <p:blipFill>
          <a:blip r:embed="rId4"/>
          <a:stretch>
            <a:fillRect/>
          </a:stretch>
        </p:blipFill>
        <p:spPr>
          <a:xfrm>
            <a:off x="8085909" y="3137037"/>
            <a:ext cx="3658111" cy="2886478"/>
          </a:xfrm>
          <a:prstGeom prst="rect">
            <a:avLst/>
          </a:prstGeom>
        </p:spPr>
      </p:pic>
    </p:spTree>
    <p:extLst>
      <p:ext uri="{BB962C8B-B14F-4D97-AF65-F5344CB8AC3E}">
        <p14:creationId xmlns:p14="http://schemas.microsoft.com/office/powerpoint/2010/main" val="237648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etzen">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Wisp</Template>
  <TotalTime>0</TotalTime>
  <Words>1001</Words>
  <Application>Microsoft Office PowerPoint</Application>
  <PresentationFormat>Breitbild</PresentationFormat>
  <Paragraphs>90</Paragraphs>
  <Slides>13</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13</vt:i4>
      </vt:variant>
    </vt:vector>
  </HeadingPairs>
  <TitlesOfParts>
    <vt:vector size="18" baseType="lpstr">
      <vt:lpstr>Aptos</vt:lpstr>
      <vt:lpstr>Arial</vt:lpstr>
      <vt:lpstr>Century Gothic</vt:lpstr>
      <vt:lpstr>Wingdings 3</vt:lpstr>
      <vt:lpstr>Fetzen</vt:lpstr>
      <vt:lpstr>PowerPoint-Präsentation</vt:lpstr>
      <vt:lpstr>Epische Kleinformen</vt:lpstr>
      <vt:lpstr>PowerPoint-Präsentation</vt:lpstr>
      <vt:lpstr>PowerPoint-Präsentation</vt:lpstr>
      <vt:lpstr>Die Sage</vt:lpstr>
      <vt:lpstr>Merkmale einer Sage sind: </vt:lpstr>
      <vt:lpstr>Lokalsagen </vt:lpstr>
      <vt:lpstr>Historische Sagen:  </vt:lpstr>
      <vt:lpstr>Natursagen: </vt:lpstr>
      <vt:lpstr>Totensagen</vt:lpstr>
      <vt:lpstr>Dämonen und Geister </vt:lpstr>
      <vt:lpstr>Heldensagen</vt:lpstr>
      <vt:lpstr>Schwanksagen.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Volmar Schmid</dc:creator>
  <cp:lastModifiedBy>Volmar Schmid</cp:lastModifiedBy>
  <cp:revision>6</cp:revision>
  <cp:lastPrinted>2025-11-24T13:27:30Z</cp:lastPrinted>
  <dcterms:created xsi:type="dcterms:W3CDTF">2025-11-03T14:32:13Z</dcterms:created>
  <dcterms:modified xsi:type="dcterms:W3CDTF">2025-11-26T13:28:09Z</dcterms:modified>
</cp:coreProperties>
</file>