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8360F54-9386-481F-ACB1-0BD9B537AC7D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A52C21B-1AB5-40E6-BDDB-344DB4FBC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93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7F0A-8E11-4130-98F9-C42C29E5053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F063-F4F7-4235-B75B-D47330E58C8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FC1C-3750-4066-B26B-B6FC5F558CD1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4886-F76C-42F3-AC44-81FBA8CCB3ED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FF17-9725-456A-A15F-74F1F693ADD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1F64-581B-4259-B66F-BBCB588F3A80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7B4D-0C13-4C44-BBF1-60F04B01F267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8F6-2918-4D6E-BF21-6A9D95868520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554-BDE0-4D84-A508-C8DB6F9360FA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354-6C97-4E7A-A783-B5C162039A52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62A7-C75C-4DF5-863A-AC5A95E121FE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7AD-0008-4496-A48C-AC58521D0666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078C-FA92-4AD0-B1A0-34B25F5C5E3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CB04-4A17-4F3B-A3BA-3AA381AF3DA1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948F-A800-45F0-9472-C126DDA6EC4B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1E6-3E21-4BAF-91B5-F7AF34242BA0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62E9-1A03-4B70-8CEB-9286E5571DA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557626-4621-48F7-B948-F69A7A93C587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Di%20geetlich%20Schprach.mp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chiematt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STE-030(2).wa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00B79-D171-44B8-9911-D522FF464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D4727F-8BC0-4DF2-875C-23CBCCA83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3C3CED-56A9-428F-AEEA-B289BBA3A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95" y="-1228228"/>
            <a:ext cx="12108872" cy="831861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5A25ED9-23E8-49F4-89CA-5AEB8CEDEA7E}"/>
              </a:ext>
            </a:extLst>
          </p:cNvPr>
          <p:cNvSpPr/>
          <p:nvPr/>
        </p:nvSpPr>
        <p:spPr>
          <a:xfrm>
            <a:off x="2424121" y="924512"/>
            <a:ext cx="6272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Annäherung </a:t>
            </a:r>
            <a:r>
              <a:rPr lang="de-DE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 den </a:t>
            </a:r>
            <a:endParaRPr lang="de-DE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de-DE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Lötschentaler</a:t>
            </a:r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Dialekt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37D2172-2817-463C-B067-5B39038EDA27}"/>
              </a:ext>
            </a:extLst>
          </p:cNvPr>
          <p:cNvSpPr/>
          <p:nvPr/>
        </p:nvSpPr>
        <p:spPr>
          <a:xfrm rot="19030079">
            <a:off x="3899114" y="4111464"/>
            <a:ext cx="4172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hlinkClick r:id="rId3" action="ppaction://hlinkfile"/>
              </a:rPr>
              <a:t>Worum</a:t>
            </a:r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geits</a:t>
            </a:r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82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541A1-6ED4-4C71-A5B5-C8486B92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E21872-8A61-49E1-8FDA-10652D0F09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7FA8EE-4EC8-4A7F-ADB7-BA26B72A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4194F4-D97C-4078-8E7D-A2351067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F6D76D84-DF86-4FC5-A6EE-6494AF16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17" y="2214694"/>
            <a:ext cx="4935186" cy="31486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3C5D15-B392-4C4D-A8CF-C15ABF863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98" y="2596482"/>
            <a:ext cx="4268150" cy="20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9125B-78C3-4EF2-BC2D-7DC682DD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/>
              <a:t>2. </a:t>
            </a:r>
            <a:r>
              <a:rPr lang="de-CH" dirty="0" err="1"/>
              <a:t>vIELSEITIGKEIT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091507-0D90-4797-BD98-0636D2BC00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4CDE23-F8BE-41C5-B876-C5FEF9D4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A0D352-63D0-46F8-B3E2-9862E93B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AD042F-E5B5-4BEA-B637-62FBFD72F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53" y="2820105"/>
            <a:ext cx="6221605" cy="15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E7A96-7BF8-4577-A8B4-C878703B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765D4-8769-4AAE-B7A8-3DBBE835AC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FFDC07-A9CC-4D97-BCC0-307F5E3D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011273-E72D-420C-A64C-1B0F0A77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CC53B55-E55D-4973-8060-EB57298D0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09" y="235665"/>
            <a:ext cx="6483927" cy="63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E91D6-EEB9-4490-A589-BB633A5D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Eigenheiten des </a:t>
            </a:r>
            <a:r>
              <a:rPr lang="de-CH" dirty="0" err="1"/>
              <a:t>Lötscherdialekts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A33266-F1F2-49F8-B9A8-0A624D9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E172C0-1C85-4767-AB34-53FB72B1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03F18C2-5BE6-4AB9-9F73-7C0ABB18B82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4571" y="2779521"/>
            <a:ext cx="3691499" cy="1863786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B1A979B-0847-4335-923D-E6A2594A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48" y="2408548"/>
            <a:ext cx="4169752" cy="24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984F1-CDF5-4F97-8BDA-2A2856A8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7230179-C7F7-429E-9A53-EDC927D462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4414" y="405027"/>
            <a:ext cx="4811591" cy="2429305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24E719-D1D7-405C-8A6B-F70077B5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3F37A6-2411-482C-8402-E2127C70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2E6890-5225-4530-BCB7-84319D96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414" y="2927212"/>
            <a:ext cx="4811591" cy="16456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1FF8D6-AA2E-4F40-9259-B4ED7CD7E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414" y="4665750"/>
            <a:ext cx="4811591" cy="12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6C745-5384-40D7-86B6-D0C45E78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2F6A78A-7BA1-4371-AFC7-1DC7A5B6C8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48108" y="618516"/>
            <a:ext cx="6014556" cy="509648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25B3CA-F724-4CF0-A6EE-51888CD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31739D-7F17-469A-BDB7-738DB800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CADFA-5F54-4CA3-A97A-E10D063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116" y="2514881"/>
            <a:ext cx="2655522" cy="389411"/>
          </a:xfrm>
        </p:spPr>
        <p:txBody>
          <a:bodyPr>
            <a:normAutofit fontScale="90000"/>
          </a:bodyPr>
          <a:lstStyle/>
          <a:p>
            <a:r>
              <a:rPr lang="de-CH" dirty="0"/>
              <a:t>Lernkontrolle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E1B2F8-376F-49DB-847E-6273AA18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2E383C-357D-4B36-98A7-2177B615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6A6B58-F111-41F6-953A-BB3AEDA89F1C}"/>
              </a:ext>
            </a:extLst>
          </p:cNvPr>
          <p:cNvSpPr txBox="1"/>
          <p:nvPr/>
        </p:nvSpPr>
        <p:spPr>
          <a:xfrm>
            <a:off x="3114675" y="1569283"/>
            <a:ext cx="5295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effectLst/>
                <a:latin typeface="Arial" panose="020B0604020202020204" pitchFamily="34" charset="0"/>
              </a:rPr>
              <a:t>D </a:t>
            </a:r>
            <a:r>
              <a:rPr lang="de-CH" b="1" dirty="0" err="1">
                <a:effectLst/>
                <a:latin typeface="Arial" panose="020B0604020202020204" pitchFamily="34" charset="0"/>
              </a:rPr>
              <a:t>Müetergottes</a:t>
            </a:r>
            <a:r>
              <a:rPr lang="de-CH" b="1" dirty="0">
                <a:effectLst/>
                <a:latin typeface="Arial" panose="020B0604020202020204" pitchFamily="34" charset="0"/>
              </a:rPr>
              <a:t> </a:t>
            </a:r>
            <a:r>
              <a:rPr lang="de-CH" b="1" dirty="0" err="1">
                <a:effectLst/>
                <a:latin typeface="Arial" panose="020B0604020202020204" pitchFamily="34" charset="0"/>
              </a:rPr>
              <a:t>va</a:t>
            </a:r>
            <a:r>
              <a:rPr lang="de-CH" b="1" dirty="0">
                <a:effectLst/>
                <a:latin typeface="Arial" panose="020B0604020202020204" pitchFamily="34" charset="0"/>
              </a:rPr>
              <a:t> </a:t>
            </a:r>
            <a:r>
              <a:rPr lang="de-CH" b="1" dirty="0" err="1">
                <a:effectLst/>
                <a:latin typeface="Arial" panose="020B0604020202020204" pitchFamily="34" charset="0"/>
              </a:rPr>
              <a:t>Chüematt</a:t>
            </a:r>
            <a:br>
              <a:rPr lang="de-CH" dirty="0"/>
            </a:br>
            <a:r>
              <a:rPr lang="de-CH" dirty="0">
                <a:effectLst/>
                <a:latin typeface="Arial" panose="020B0604020202020204" pitchFamily="34" charset="0"/>
              </a:rPr>
              <a:t>An </a:t>
            </a:r>
            <a:r>
              <a:rPr lang="de-CH" dirty="0" err="1">
                <a:effectLst/>
                <a:latin typeface="Arial" panose="020B0604020202020204" pitchFamily="34" charset="0"/>
              </a:rPr>
              <a:t>güeti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Füessstund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va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Blattu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veri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chunt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mu</a:t>
            </a:r>
            <a:r>
              <a:rPr lang="de-CH" dirty="0">
                <a:effectLst/>
                <a:latin typeface="Arial" panose="020B0604020202020204" pitchFamily="34" charset="0"/>
              </a:rPr>
              <a:t> uff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Chiematt</a:t>
            </a:r>
            <a:r>
              <a:rPr lang="de-CH" dirty="0">
                <a:effectLst/>
                <a:latin typeface="Arial" panose="020B0604020202020204" pitchFamily="34" charset="0"/>
              </a:rPr>
              <a:t>. A </a:t>
            </a:r>
            <a:r>
              <a:rPr lang="de-CH" dirty="0" err="1">
                <a:effectLst/>
                <a:latin typeface="Arial" panose="020B0604020202020204" pitchFamily="34" charset="0"/>
              </a:rPr>
              <a:t>chleini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Voralpa</a:t>
            </a:r>
            <a:r>
              <a:rPr lang="de-CH" dirty="0">
                <a:effectLst/>
                <a:latin typeface="Arial" panose="020B0604020202020204" pitchFamily="34" charset="0"/>
              </a:rPr>
              <a:t> mit der a </a:t>
            </a:r>
            <a:r>
              <a:rPr lang="de-CH" dirty="0" err="1">
                <a:effectLst/>
                <a:latin typeface="Arial" panose="020B0604020202020204" pitchFamily="34" charset="0"/>
              </a:rPr>
              <a:t>prächtigu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barocku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Müetergotteskapälla</a:t>
            </a:r>
            <a:r>
              <a:rPr lang="de-CH" dirty="0">
                <a:effectLst/>
                <a:latin typeface="Arial" panose="020B0604020202020204" pitchFamily="34" charset="0"/>
              </a:rPr>
              <a:t>. </a:t>
            </a:r>
            <a:r>
              <a:rPr lang="de-CH" dirty="0" err="1">
                <a:effectLst/>
                <a:latin typeface="Arial" panose="020B0604020202020204" pitchFamily="34" charset="0"/>
              </a:rPr>
              <a:t>Äss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ischt</a:t>
            </a:r>
            <a:r>
              <a:rPr lang="de-CH" dirty="0">
                <a:effectLst/>
                <a:latin typeface="Arial" panose="020B0604020202020204" pitchFamily="34" charset="0"/>
              </a:rPr>
              <a:t> eine </a:t>
            </a:r>
            <a:r>
              <a:rPr lang="de-CH" dirty="0" err="1">
                <a:effectLst/>
                <a:latin typeface="Arial" panose="020B0604020202020204" pitchFamily="34" charset="0"/>
              </a:rPr>
              <a:t>va</a:t>
            </a:r>
            <a:br>
              <a:rPr lang="de-CH" dirty="0"/>
            </a:br>
            <a:r>
              <a:rPr lang="de-CH" dirty="0">
                <a:effectLst/>
                <a:latin typeface="Arial" panose="020B0604020202020204" pitchFamily="34" charset="0"/>
              </a:rPr>
              <a:t>de </a:t>
            </a:r>
            <a:r>
              <a:rPr lang="de-CH" dirty="0" err="1">
                <a:effectLst/>
                <a:latin typeface="Arial" panose="020B0604020202020204" pitchFamily="34" charset="0"/>
              </a:rPr>
              <a:t>bekanntoschtu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Wallfaarteertu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vam</a:t>
            </a:r>
            <a:br>
              <a:rPr lang="de-CH" dirty="0"/>
            </a:br>
            <a:r>
              <a:rPr lang="de-CH" dirty="0">
                <a:effectLst/>
                <a:latin typeface="Arial" panose="020B0604020202020204" pitchFamily="34" charset="0"/>
              </a:rPr>
              <a:t>Oberwallis. </a:t>
            </a:r>
            <a:r>
              <a:rPr lang="de-CH" dirty="0" err="1">
                <a:effectLst/>
                <a:latin typeface="Arial" panose="020B0604020202020204" pitchFamily="34" charset="0"/>
              </a:rPr>
              <a:t>Friejer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sintsch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vill</a:t>
            </a:r>
            <a:r>
              <a:rPr lang="de-CH" dirty="0">
                <a:effectLst/>
                <a:latin typeface="Arial" panose="020B0604020202020204" pitchFamily="34" charset="0"/>
              </a:rPr>
              <a:t> uff </a:t>
            </a:r>
            <a:r>
              <a:rPr lang="de-CH" dirty="0" err="1">
                <a:effectLst/>
                <a:latin typeface="Arial" panose="020B0604020202020204" pitchFamily="34" charset="0"/>
              </a:rPr>
              <a:t>dum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aaltu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Söümwägg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bättundu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va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Blattu</a:t>
            </a:r>
            <a:r>
              <a:rPr lang="de-CH" dirty="0">
                <a:effectLst/>
                <a:latin typeface="Arial" panose="020B0604020202020204" pitchFamily="34" charset="0"/>
              </a:rPr>
              <a:t> hie ich </a:t>
            </a:r>
            <a:r>
              <a:rPr lang="de-CH" dirty="0" err="1">
                <a:effectLst/>
                <a:latin typeface="Arial" panose="020B0604020202020204" pitchFamily="34" charset="0"/>
              </a:rPr>
              <a:t>zer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Müeter</a:t>
            </a:r>
            <a:r>
              <a:rPr lang="de-CH" dirty="0">
                <a:effectLst/>
                <a:latin typeface="Arial" panose="020B0604020202020204" pitchFamily="34" charset="0"/>
              </a:rPr>
              <a:t> Gottes </a:t>
            </a:r>
            <a:r>
              <a:rPr lang="de-CH" dirty="0" err="1">
                <a:effectLst/>
                <a:latin typeface="Arial" panose="020B0604020202020204" pitchFamily="34" charset="0"/>
              </a:rPr>
              <a:t>gipilgrot</a:t>
            </a:r>
            <a:r>
              <a:rPr lang="de-CH" dirty="0">
                <a:effectLst/>
                <a:latin typeface="Arial" panose="020B0604020202020204" pitchFamily="34" charset="0"/>
              </a:rPr>
              <a:t>, </a:t>
            </a:r>
            <a:r>
              <a:rPr lang="de-CH" dirty="0" err="1">
                <a:effectLst/>
                <a:latin typeface="Arial" panose="020B0604020202020204" pitchFamily="34" charset="0"/>
              </a:rPr>
              <a:t>ferr</a:t>
            </a:r>
            <a:r>
              <a:rPr lang="de-CH" dirty="0">
                <a:effectLst/>
                <a:latin typeface="Arial" panose="020B0604020202020204" pitchFamily="34" charset="0"/>
              </a:rPr>
              <a:t> der Maria </a:t>
            </a:r>
            <a:r>
              <a:rPr lang="de-CH" dirty="0" err="1">
                <a:effectLst/>
                <a:latin typeface="Arial" panose="020B0604020202020204" pitchFamily="34" charset="0"/>
              </a:rPr>
              <a:t>iro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Aliigu</a:t>
            </a:r>
            <a:br>
              <a:rPr lang="de-CH" dirty="0"/>
            </a:br>
            <a:r>
              <a:rPr lang="de-CH" dirty="0">
                <a:effectLst/>
                <a:latin typeface="Arial" panose="020B0604020202020204" pitchFamily="34" charset="0"/>
              </a:rPr>
              <a:t>z </a:t>
            </a:r>
            <a:r>
              <a:rPr lang="de-CH" dirty="0" err="1">
                <a:effectLst/>
                <a:latin typeface="Arial" panose="020B0604020202020204" pitchFamily="34" charset="0"/>
              </a:rPr>
              <a:t>prichtu</a:t>
            </a:r>
            <a:r>
              <a:rPr lang="de-CH" dirty="0">
                <a:effectLst/>
                <a:latin typeface="Arial" panose="020B0604020202020204" pitchFamily="34" charset="0"/>
              </a:rPr>
              <a:t> oder </a:t>
            </a:r>
            <a:r>
              <a:rPr lang="de-CH" dirty="0" err="1">
                <a:effectLst/>
                <a:latin typeface="Arial" panose="020B0604020202020204" pitchFamily="34" charset="0"/>
              </a:rPr>
              <a:t>ferr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ra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fer</a:t>
            </a:r>
            <a:r>
              <a:rPr lang="de-CH" dirty="0">
                <a:effectLst/>
                <a:latin typeface="Arial" panose="020B0604020202020204" pitchFamily="34" charset="0"/>
              </a:rPr>
              <a:t> d Hilf im </a:t>
            </a:r>
            <a:r>
              <a:rPr lang="de-CH" dirty="0" err="1">
                <a:effectLst/>
                <a:latin typeface="Arial" panose="020B0604020202020204" pitchFamily="34" charset="0"/>
              </a:rPr>
              <a:t>Ungfeel</a:t>
            </a:r>
            <a:r>
              <a:rPr lang="de-CH" dirty="0">
                <a:effectLst/>
                <a:latin typeface="Arial" panose="020B0604020202020204" pitchFamily="34" charset="0"/>
              </a:rPr>
              <a:t> bi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Lowwinu</a:t>
            </a:r>
            <a:r>
              <a:rPr lang="de-CH" dirty="0">
                <a:effectLst/>
                <a:latin typeface="Arial" panose="020B0604020202020204" pitchFamily="34" charset="0"/>
              </a:rPr>
              <a:t>, </a:t>
            </a:r>
            <a:r>
              <a:rPr lang="de-CH" dirty="0" err="1">
                <a:effectLst/>
                <a:latin typeface="Arial" panose="020B0604020202020204" pitchFamily="34" charset="0"/>
              </a:rPr>
              <a:t>Uberschwämmig</a:t>
            </a:r>
            <a:r>
              <a:rPr lang="de-CH" dirty="0">
                <a:effectLst/>
                <a:latin typeface="Arial" panose="020B0604020202020204" pitchFamily="34" charset="0"/>
              </a:rPr>
              <a:t> oder </a:t>
            </a:r>
            <a:r>
              <a:rPr lang="de-CH" dirty="0" err="1">
                <a:effectLst/>
                <a:latin typeface="Arial" panose="020B0604020202020204" pitchFamily="34" charset="0"/>
              </a:rPr>
              <a:t>Fiir</a:t>
            </a:r>
            <a:r>
              <a:rPr lang="de-CH" dirty="0">
                <a:effectLst/>
                <a:latin typeface="Arial" panose="020B0604020202020204" pitchFamily="34" charset="0"/>
              </a:rPr>
              <a:t> z </a:t>
            </a:r>
            <a:r>
              <a:rPr lang="de-CH" dirty="0" err="1">
                <a:effectLst/>
                <a:latin typeface="Arial" panose="020B0604020202020204" pitchFamily="34" charset="0"/>
              </a:rPr>
              <a:t>däichu</a:t>
            </a:r>
            <a:r>
              <a:rPr lang="de-CH" dirty="0">
                <a:effectLst/>
                <a:latin typeface="Arial" panose="020B0604020202020204" pitchFamily="34" charset="0"/>
              </a:rPr>
              <a:t>.</a:t>
            </a:r>
            <a:br>
              <a:rPr lang="de-CH" dirty="0"/>
            </a:br>
            <a:r>
              <a:rPr lang="de-CH" dirty="0">
                <a:effectLst/>
                <a:latin typeface="Arial" panose="020B0604020202020204" pitchFamily="34" charset="0"/>
              </a:rPr>
              <a:t>Va </a:t>
            </a:r>
            <a:r>
              <a:rPr lang="de-CH" dirty="0" err="1">
                <a:effectLst/>
                <a:latin typeface="Arial" panose="020B0604020202020204" pitchFamily="34" charset="0"/>
              </a:rPr>
              <a:t>Blattu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het</a:t>
            </a:r>
            <a:r>
              <a:rPr lang="de-CH" dirty="0">
                <a:effectLst/>
                <a:latin typeface="Arial" panose="020B0604020202020204" pitchFamily="34" charset="0"/>
              </a:rPr>
              <a:t> der </a:t>
            </a:r>
            <a:r>
              <a:rPr lang="de-CH" dirty="0" err="1">
                <a:effectLst/>
                <a:latin typeface="Arial" panose="020B0604020202020204" pitchFamily="34" charset="0"/>
              </a:rPr>
              <a:t>Wägg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gat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fii</a:t>
            </a:r>
            <a:r>
              <a:rPr lang="de-CH" dirty="0">
                <a:effectLst/>
                <a:latin typeface="Arial" panose="020B0604020202020204" pitchFamily="34" charset="0"/>
              </a:rPr>
              <a:t> an </a:t>
            </a:r>
            <a:r>
              <a:rPr lang="de-CH" dirty="0" err="1">
                <a:effectLst/>
                <a:latin typeface="Arial" panose="020B0604020202020204" pitchFamily="34" charset="0"/>
              </a:rPr>
              <a:t>Psaalter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gidüürot</a:t>
            </a:r>
            <a:r>
              <a:rPr lang="de-CH" dirty="0">
                <a:effectLst/>
                <a:latin typeface="Arial" panose="020B0604020202020204" pitchFamily="34" charset="0"/>
              </a:rPr>
              <a:t> und bim </a:t>
            </a:r>
            <a:r>
              <a:rPr lang="de-CH" dirty="0" err="1">
                <a:effectLst/>
                <a:latin typeface="Arial" panose="020B0604020202020204" pitchFamily="34" charset="0"/>
              </a:rPr>
              <a:t>letschtu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Gsatzi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vam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Glooriichu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Rosuchranz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ischt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mu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ds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Chiemattu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acho</a:t>
            </a:r>
            <a:r>
              <a:rPr lang="de-CH" dirty="0">
                <a:effectLst/>
                <a:latin typeface="Arial" panose="020B0604020202020204" pitchFamily="34" charset="0"/>
              </a:rPr>
              <a:t>; </a:t>
            </a:r>
            <a:r>
              <a:rPr lang="de-CH" dirty="0" err="1">
                <a:effectLst/>
                <a:latin typeface="Arial" panose="020B0604020202020204" pitchFamily="34" charset="0"/>
              </a:rPr>
              <a:t>zwaar</a:t>
            </a:r>
            <a:r>
              <a:rPr lang="de-CH" dirty="0">
                <a:effectLst/>
                <a:latin typeface="Arial" panose="020B0604020202020204" pitchFamily="34" charset="0"/>
              </a:rPr>
              <a:t> heint d </a:t>
            </a:r>
            <a:r>
              <a:rPr lang="de-CH" dirty="0" err="1">
                <a:effectLst/>
                <a:latin typeface="Arial" panose="020B0604020202020204" pitchFamily="34" charset="0"/>
              </a:rPr>
              <a:t>aaltu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Lit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as</a:t>
            </a:r>
            <a:r>
              <a:rPr lang="de-CH" dirty="0">
                <a:effectLst/>
                <a:latin typeface="Arial" panose="020B0604020202020204" pitchFamily="34" charset="0"/>
              </a:rPr>
              <a:t> </a:t>
            </a:r>
            <a:r>
              <a:rPr lang="de-CH" dirty="0" err="1">
                <a:effectLst/>
                <a:latin typeface="Arial" panose="020B0604020202020204" pitchFamily="34" charset="0"/>
              </a:rPr>
              <a:t>bitzji</a:t>
            </a:r>
            <a:r>
              <a:rPr lang="de-CH" dirty="0">
                <a:effectLst/>
                <a:latin typeface="Arial" panose="020B0604020202020204" pitchFamily="34" charset="0"/>
              </a:rPr>
              <a:t> länger</a:t>
            </a:r>
            <a:br>
              <a:rPr lang="de-CH" dirty="0"/>
            </a:br>
            <a:r>
              <a:rPr lang="de-CH" dirty="0" err="1">
                <a:effectLst/>
                <a:latin typeface="Arial" panose="020B0604020202020204" pitchFamily="34" charset="0"/>
              </a:rPr>
              <a:t>gibrüücht</a:t>
            </a:r>
            <a:r>
              <a:rPr lang="de-CH" dirty="0">
                <a:effectLst/>
                <a:latin typeface="Arial" panose="020B0604020202020204" pitchFamily="34" charset="0"/>
              </a:rPr>
              <a:t>, dii heint aber </a:t>
            </a:r>
            <a:r>
              <a:rPr lang="de-CH" dirty="0" err="1">
                <a:effectLst/>
                <a:latin typeface="Arial" panose="020B0604020202020204" pitchFamily="34" charset="0"/>
              </a:rPr>
              <a:t>öü</a:t>
            </a:r>
            <a:r>
              <a:rPr lang="de-CH" dirty="0">
                <a:effectLst/>
                <a:latin typeface="Arial" panose="020B0604020202020204" pitchFamily="34" charset="0"/>
              </a:rPr>
              <a:t> langsamer </a:t>
            </a:r>
            <a:r>
              <a:rPr lang="de-CH" dirty="0" err="1">
                <a:effectLst/>
                <a:latin typeface="Arial" panose="020B0604020202020204" pitchFamily="34" charset="0"/>
              </a:rPr>
              <a:t>gibättot</a:t>
            </a:r>
            <a:r>
              <a:rPr lang="de-CH" dirty="0">
                <a:effectLst/>
                <a:latin typeface="Arial" panose="020B0604020202020204" pitchFamily="34" charset="0"/>
              </a:rPr>
              <a:t>.</a:t>
            </a:r>
            <a:endParaRPr lang="de-CH" dirty="0"/>
          </a:p>
        </p:txBody>
      </p:sp>
      <p:pic>
        <p:nvPicPr>
          <p:cNvPr id="1026" name="Picture 2" descr="Fahne und Wappen des Kantons Wallis – Wikipedia">
            <a:hlinkClick r:id="rId4" action="ppaction://hlinkfile"/>
            <a:extLst>
              <a:ext uri="{FF2B5EF4-FFF2-40B4-BE49-F238E27FC236}">
                <a16:creationId xmlns:a16="http://schemas.microsoft.com/office/drawing/2014/main" id="{B6C7BAA2-61C0-43FF-B002-7C1E88F9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96" y="4937759"/>
            <a:ext cx="682805" cy="8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ematt">
            <a:hlinkClick r:id="" action="ppaction://media"/>
            <a:extLst>
              <a:ext uri="{FF2B5EF4-FFF2-40B4-BE49-F238E27FC236}">
                <a16:creationId xmlns:a16="http://schemas.microsoft.com/office/drawing/2014/main" id="{8C60A7D1-BCDD-41DE-86B5-F7563944A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5501" y="5146991"/>
            <a:ext cx="406400" cy="406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4B560F-6853-4741-8AD3-2B2EF206EA4A}"/>
              </a:ext>
            </a:extLst>
          </p:cNvPr>
          <p:cNvSpPr txBox="1"/>
          <p:nvPr/>
        </p:nvSpPr>
        <p:spPr>
          <a:xfrm>
            <a:off x="7716852" y="726044"/>
            <a:ext cx="55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</a:rPr>
              <a:t>LERNKONTROLLE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50BAE-E755-4663-9CFC-8D0E5B98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618517"/>
            <a:ext cx="4191626" cy="1596177"/>
          </a:xfrm>
        </p:spPr>
        <p:txBody>
          <a:bodyPr/>
          <a:lstStyle/>
          <a:p>
            <a:r>
              <a:rPr lang="de-CH" b="1" dirty="0" err="1">
                <a:solidFill>
                  <a:schemeClr val="accent2">
                    <a:lumMod val="50000"/>
                  </a:schemeClr>
                </a:solidFill>
              </a:rPr>
              <a:t>lÖSUNG</a:t>
            </a:r>
            <a:endParaRPr lang="de-CH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4C7CC5-A65C-4FD6-90A7-8C829C62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E5E83B-CA65-437F-BDF1-D5005472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2D01CB-285B-4F26-8C46-2ECADDBB11A9}"/>
              </a:ext>
            </a:extLst>
          </p:cNvPr>
          <p:cNvSpPr txBox="1"/>
          <p:nvPr/>
        </p:nvSpPr>
        <p:spPr>
          <a:xfrm>
            <a:off x="1133476" y="1054261"/>
            <a:ext cx="6605586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de-CH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de-CH" sz="18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Muättrgottes</a:t>
            </a:r>
            <a:r>
              <a:rPr lang="de-CH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de-CH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Chiämad</a:t>
            </a:r>
            <a:endParaRPr lang="de-C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guäti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Schtund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Blattu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Chiämad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Ä Vorsass,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herrlichu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barokku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Muättrgotteschapllu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Chiämad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ischt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einä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bikanntuschtään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Wallfaartsortu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Obrwallis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Frijer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sindsch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mängs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 van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Blattu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ufm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Soimwäg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Muättrgottes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gipilgrud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Schii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heind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Alliign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vorgibrung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schich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bidankud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Hilf und in Schutz vor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Loibinu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im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Wuägisch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im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Fiir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Blattu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mag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grad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ganzn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Psaltnär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gibättu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bis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midm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leschtn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Gsatzli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vam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Gloriichn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Rosuchranz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Chiämad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achund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zwar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heind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eltru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Liit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biz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lengr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gibruicht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schii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heind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oich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langsamr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gibättud</a:t>
            </a: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pic>
        <p:nvPicPr>
          <p:cNvPr id="8" name="Grafik 7">
            <a:hlinkClick r:id="rId2" action="ppaction://hlinkfile"/>
            <a:extLst>
              <a:ext uri="{FF2B5EF4-FFF2-40B4-BE49-F238E27FC236}">
                <a16:creationId xmlns:a16="http://schemas.microsoft.com/office/drawing/2014/main" id="{DDC8FF1A-4E35-4F29-90DC-82C8A6F7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035" y="4439920"/>
            <a:ext cx="961277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E332-C977-4149-9506-75510328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FBAA2A-9818-463A-A52A-F0EA02AD15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037BAC-B729-47FE-ADE9-BEE8A714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71488"/>
            <a:ext cx="680085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48F1F1-F3DC-4787-B203-D80DDD2B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9182A1-3ACC-476C-A598-50914F2A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6B9D4-615E-4AD9-8180-33C6E948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09CE22-3284-43CA-B740-661A03C263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67C96C-5020-4E6C-8EE9-A7D7E478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Volmar Schmid: </a:t>
            </a:r>
            <a:r>
              <a:rPr lang="en-US" sz="1200" dirty="0" err="1"/>
              <a:t>Lötschentalerdialekt</a:t>
            </a:r>
            <a:r>
              <a:rPr lang="en-US" sz="1200" dirty="0"/>
              <a:t>; 31. 3. 2022 (</a:t>
            </a:r>
            <a:r>
              <a:rPr lang="en-US" sz="1200" dirty="0" err="1"/>
              <a:t>Mediathek</a:t>
            </a:r>
            <a:r>
              <a:rPr lang="en-US" sz="1200" dirty="0"/>
              <a:t> Brig)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0FDF22-68FB-4ECD-B33B-1787D75B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ED873D-50D0-43A8-8F28-C193166CE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85" y="266713"/>
            <a:ext cx="7096125" cy="53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8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3220D-2702-4FEC-8C4C-253B940B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C02243-B1EA-4201-8838-AA8D5D6FE3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246B86-DDFD-4DB7-BCBA-C007F9FB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D703AA-684B-4FBA-BC73-7519858B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5ACFA6-C255-4523-AEC2-DF27857C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7" y="1362808"/>
            <a:ext cx="9249286" cy="4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3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A6F1E-7DDE-4BE4-9B48-6DCBDFB7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F294AB-FC4C-4E62-82D9-9E8869C964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EE312B-6EE6-45DB-BB40-17B1F12D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EB137-CEA3-4649-87E3-4E30C6EC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91F32BD-A2EA-4067-8967-A90D5B58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5" y="2098403"/>
            <a:ext cx="9313253" cy="33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8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21F79-6433-4A33-AED1-67B308C6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EB1F51-51F1-4F35-92F9-6748159DD9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06C1BB-01D9-4AF4-A9E3-100B749F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F8851D-1337-47BD-9D8D-3CF90A2C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F6700D4-AA6A-4908-BC4D-9D6B01AE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09" y="2309099"/>
            <a:ext cx="7895492" cy="20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0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BB6FA-B6BC-4D51-A809-4A4D5AAA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VIELSEITIGKEIT DES </a:t>
            </a:r>
            <a:r>
              <a:rPr lang="de-CH" dirty="0" err="1"/>
              <a:t>wALLISERDEUTSCHEN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5D6670-2127-4E2C-9767-5C3ECD7A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FA1BF7-AFF5-4351-96C2-219774DB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B0BAB703-D2E2-4E3A-9EE3-C888F88B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05" y="1701128"/>
            <a:ext cx="5236563" cy="45383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47ECC3F-BEF0-40BB-9A54-A0BB3D88D446}"/>
              </a:ext>
            </a:extLst>
          </p:cNvPr>
          <p:cNvSpPr txBox="1"/>
          <p:nvPr/>
        </p:nvSpPr>
        <p:spPr>
          <a:xfrm>
            <a:off x="1677362" y="1818519"/>
            <a:ext cx="14439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liwwu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accent4">
                    <a:lumMod val="50000"/>
                  </a:schemeClr>
                </a:solidFill>
              </a:rPr>
              <a:t>Stall</a:t>
            </a: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träffu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Züü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zettu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ströüpfu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accent4">
                    <a:lumMod val="50000"/>
                  </a:schemeClr>
                </a:solidFill>
              </a:rPr>
              <a:t>schäle</a:t>
            </a:r>
          </a:p>
          <a:p>
            <a:r>
              <a:rPr lang="de-CH" dirty="0">
                <a:solidFill>
                  <a:schemeClr val="accent4">
                    <a:lumMod val="50000"/>
                  </a:schemeClr>
                </a:solidFill>
              </a:rPr>
              <a:t>Bäcker</a:t>
            </a: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birru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Schgutzle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fiiru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Unnertirner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Üsstag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heisram</a:t>
            </a:r>
            <a:endParaRPr lang="de-CH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4">
                    <a:lumMod val="50000"/>
                  </a:schemeClr>
                </a:solidFill>
              </a:rPr>
              <a:t>Meitji</a:t>
            </a:r>
            <a:endParaRPr lang="de-D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1BDE5A-525C-4D63-981A-526693340551}"/>
              </a:ext>
            </a:extLst>
          </p:cNvPr>
          <p:cNvSpPr txBox="1"/>
          <p:nvPr/>
        </p:nvSpPr>
        <p:spPr>
          <a:xfrm>
            <a:off x="9070104" y="1818520"/>
            <a:ext cx="14439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hirme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Gade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trusse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accent2">
                    <a:lumMod val="50000"/>
                  </a:schemeClr>
                </a:solidFill>
              </a:rPr>
              <a:t>Hagg</a:t>
            </a: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woorbu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accent2">
                    <a:lumMod val="50000"/>
                  </a:schemeClr>
                </a:solidFill>
              </a:rPr>
              <a:t>haare</a:t>
            </a: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ubersee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Pfischter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lipfe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Bluderberr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heizu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Tirrsell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Langsi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röw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CH" dirty="0" err="1">
                <a:solidFill>
                  <a:schemeClr val="accent2">
                    <a:lumMod val="50000"/>
                  </a:schemeClr>
                </a:solidFill>
              </a:rPr>
              <a:t>Meiggji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68907-5AA0-43F3-B429-684703B1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/>
              <a:t>1. </a:t>
            </a:r>
            <a:r>
              <a:rPr lang="de-CH" dirty="0" err="1"/>
              <a:t>zWEITEILUNG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98C2A-F50B-4D29-BDF5-717EC217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CB4811-9CDA-436D-A31C-800C4813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56E3DEB8-18EB-45E3-BCA7-CFEDB2C0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86" y="1670055"/>
            <a:ext cx="4769115" cy="46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97F2-2791-4DE2-9BE7-41645F93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6F06F2-E555-4E14-86A8-D00C9EC2AE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470867-5B5B-4DE3-AC04-C1B68EEE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Volmar Schmid: Lötschentalerdialekt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DD7BD-2577-43B0-85E1-0060F5AE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47199122-22B3-4080-8359-EE3657893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0" y="598919"/>
            <a:ext cx="4830247" cy="26009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C74BF7-5A52-420A-A176-80C72731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87" y="345498"/>
            <a:ext cx="5421168" cy="25402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105C10-C40D-4320-9907-A5859A9E1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59" y="3513857"/>
            <a:ext cx="5123996" cy="25402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F8341FD-AF69-4BEC-9AD7-66841CDF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16" y="3513857"/>
            <a:ext cx="5536715" cy="24285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33A9E8-3491-472D-A35B-4E1974F8B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46" y="6307071"/>
            <a:ext cx="3331450" cy="4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384</Words>
  <Application>Microsoft Office PowerPoint</Application>
  <PresentationFormat>Breitbild</PresentationFormat>
  <Paragraphs>78</Paragraphs>
  <Slides>17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Tw Cen MT</vt:lpstr>
      <vt:lpstr>Verdana</vt:lpstr>
      <vt:lpstr>Tropfen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VIELSEITIGKEIT DES wALLISERDEUTSCHEN</vt:lpstr>
      <vt:lpstr>1. zWEITEILUNG</vt:lpstr>
      <vt:lpstr>PowerPoint-Präsentation</vt:lpstr>
      <vt:lpstr>PowerPoint-Präsentation</vt:lpstr>
      <vt:lpstr>2. vIELSEITIGKEIT</vt:lpstr>
      <vt:lpstr>PowerPoint-Präsentation</vt:lpstr>
      <vt:lpstr>Eigenheiten des Lötscherdialekts</vt:lpstr>
      <vt:lpstr>PowerPoint-Präsentation</vt:lpstr>
      <vt:lpstr>PowerPoint-Präsentation</vt:lpstr>
      <vt:lpstr>Lernkontrolle</vt:lpstr>
      <vt:lpstr>lÖSUNG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Volmar Schmid</dc:creator>
  <cp:lastModifiedBy>Volmar Schmid</cp:lastModifiedBy>
  <cp:revision>14</cp:revision>
  <cp:lastPrinted>2022-03-07T12:34:36Z</cp:lastPrinted>
  <dcterms:created xsi:type="dcterms:W3CDTF">2022-03-07T09:18:23Z</dcterms:created>
  <dcterms:modified xsi:type="dcterms:W3CDTF">2022-03-31T14:01:18Z</dcterms:modified>
</cp:coreProperties>
</file>