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3" r:id="rId3"/>
    <p:sldId id="276" r:id="rId4"/>
    <p:sldId id="267" r:id="rId5"/>
    <p:sldId id="259" r:id="rId6"/>
    <p:sldId id="260" r:id="rId7"/>
    <p:sldId id="294" r:id="rId8"/>
    <p:sldId id="263" r:id="rId9"/>
    <p:sldId id="264" r:id="rId10"/>
    <p:sldId id="292" r:id="rId11"/>
    <p:sldId id="270" r:id="rId12"/>
    <p:sldId id="271" r:id="rId13"/>
    <p:sldId id="295" r:id="rId14"/>
    <p:sldId id="296" r:id="rId15"/>
    <p:sldId id="272" r:id="rId16"/>
    <p:sldId id="280" r:id="rId17"/>
    <p:sldId id="297" r:id="rId1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0A04"/>
    <a:srgbClr val="FE8002"/>
    <a:srgbClr val="FEB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0EBEEBD-FD50-4BE3-B1CD-9B7F334540D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3596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6F1F55-4232-41B8-AD29-15B8385B9B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956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A9478-08B3-49F9-AF27-B549493FA8B9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0910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02929-58B3-4AEF-B4E7-03F8273A2240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414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89930A-1F3A-4580-A6E1-E7C276F47A04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032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C0-EB2A-4B34-85E9-13F3FA8EF9DD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400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FA1ECE-EB8D-497A-9922-ADD7A9F9D47A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445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F706E-D8D5-471D-8782-16E2E67AF9A2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799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91AC51-E742-4B44-9A44-529BFE3F9167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208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D36956-413C-4BBC-BB2D-BA36A6A93E92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7539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42A3D8-02CF-481F-9631-CE4CBC9D6000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255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639085-3833-46B6-B134-D768C26EA026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dirty="0"/>
              <a:t>Die </a:t>
            </a:r>
            <a:r>
              <a:rPr lang="de-DE" dirty="0" err="1"/>
              <a:t>ganzi</a:t>
            </a:r>
            <a:r>
              <a:rPr lang="de-DE" dirty="0"/>
              <a:t> Nacht, di ganz Nacht</a:t>
            </a:r>
          </a:p>
        </p:txBody>
      </p:sp>
    </p:spTree>
    <p:extLst>
      <p:ext uri="{BB962C8B-B14F-4D97-AF65-F5344CB8AC3E}">
        <p14:creationId xmlns:p14="http://schemas.microsoft.com/office/powerpoint/2010/main" val="2793938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34335E-05C3-44E6-AA2B-98924F61CDF0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12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CH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CH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CH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CH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CH"/>
            </a:p>
          </p:txBody>
        </p:sp>
      </p:grpSp>
      <p:grpSp>
        <p:nvGrpSpPr>
          <p:cNvPr id="14" name="Group 17"/>
          <p:cNvGrpSpPr>
            <a:grpSpLocks/>
          </p:cNvGrpSpPr>
          <p:nvPr userDrawn="1"/>
        </p:nvGrpSpPr>
        <p:grpSpPr bwMode="auto">
          <a:xfrm>
            <a:off x="8723313" y="6437313"/>
            <a:ext cx="457200" cy="447675"/>
            <a:chOff x="5017" y="1253"/>
            <a:chExt cx="720" cy="704"/>
          </a:xfrm>
        </p:grpSpPr>
        <p:sp>
          <p:nvSpPr>
            <p:cNvPr id="15" name="AutoShape 18"/>
            <p:cNvSpPr>
              <a:spLocks noChangeAspect="1" noChangeArrowheads="1"/>
            </p:cNvSpPr>
            <p:nvPr/>
          </p:nvSpPr>
          <p:spPr bwMode="auto">
            <a:xfrm rot="-5400000">
              <a:off x="5016" y="1254"/>
              <a:ext cx="704" cy="702"/>
            </a:xfrm>
            <a:prstGeom prst="rtTriangl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5377" y="1598"/>
              <a:ext cx="360" cy="359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r>
                <a:rPr lang="de-CH" sz="1200" b="1">
                  <a:solidFill>
                    <a:schemeClr val="bg1"/>
                  </a:solidFill>
                  <a:latin typeface="Arial" charset="0"/>
                </a:rPr>
                <a:t>VS</a:t>
              </a:r>
              <a:endParaRPr lang="de-DE" sz="180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7" name="Text Box 20"/>
          <p:cNvSpPr txBox="1">
            <a:spLocks noChangeArrowheads="1"/>
          </p:cNvSpPr>
          <p:nvPr userDrawn="1"/>
        </p:nvSpPr>
        <p:spPr bwMode="auto">
          <a:xfrm>
            <a:off x="8693150" y="0"/>
            <a:ext cx="45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EBAE45D8-3193-4C8A-8199-5B9606EAE49D}" type="slidenum">
              <a:rPr lang="de-DE" sz="1000"/>
              <a:pPr>
                <a:defRPr/>
              </a:pPr>
              <a:t>‹Nr.›</a:t>
            </a:fld>
            <a:endParaRPr lang="de-DE" sz="1000"/>
          </a:p>
        </p:txBody>
      </p:sp>
      <p:pic>
        <p:nvPicPr>
          <p:cNvPr id="18" name="Picture 2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9138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Titelmasterformat durch Klicken bearbeiten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CH"/>
              <a:t>Formatvorlage des Untertitelmasters durch Klicken bearbeiten</a:t>
            </a:r>
          </a:p>
        </p:txBody>
      </p:sp>
      <p:sp>
        <p:nvSpPr>
          <p:cNvPr id="19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1" name="Rectangle 1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D027955-1C77-4AB0-A196-F768168A933C}" type="slidenum">
              <a:rPr lang="de-CH"/>
              <a:pPr>
                <a:defRPr/>
              </a:pPr>
              <a:t>‹Nr.›</a:t>
            </a:fld>
            <a:fld id="{700A3E9D-F668-4118-90B0-C8B228A4355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8266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de-CH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635000" y="657225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CH" sz="2400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395288" y="13414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CH" sz="2400"/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0912" name="Text Box 16"/>
          <p:cNvSpPr txBox="1">
            <a:spLocks noChangeArrowheads="1"/>
          </p:cNvSpPr>
          <p:nvPr userDrawn="1"/>
        </p:nvSpPr>
        <p:spPr bwMode="auto">
          <a:xfrm>
            <a:off x="8639175" y="0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F1B7D093-12EF-4E27-AD1C-CBDB99D8F6EF}" type="slidenum">
              <a:rPr lang="de-CH" sz="1200"/>
              <a:pPr>
                <a:defRPr/>
              </a:pPr>
              <a:t>‹Nr.›</a:t>
            </a:fld>
            <a:endParaRPr lang="de-CH" sz="1200"/>
          </a:p>
        </p:txBody>
      </p:sp>
      <p:pic>
        <p:nvPicPr>
          <p:cNvPr id="1033" name="Picture 1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31750"/>
            <a:ext cx="10429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4" name="Group 19"/>
          <p:cNvGrpSpPr>
            <a:grpSpLocks/>
          </p:cNvGrpSpPr>
          <p:nvPr userDrawn="1"/>
        </p:nvGrpSpPr>
        <p:grpSpPr bwMode="auto">
          <a:xfrm>
            <a:off x="8723313" y="6437313"/>
            <a:ext cx="457200" cy="447675"/>
            <a:chOff x="5017" y="1253"/>
            <a:chExt cx="720" cy="704"/>
          </a:xfrm>
        </p:grpSpPr>
        <p:sp>
          <p:nvSpPr>
            <p:cNvPr id="80916" name="AutoShape 20"/>
            <p:cNvSpPr>
              <a:spLocks noChangeAspect="1" noChangeArrowheads="1"/>
            </p:cNvSpPr>
            <p:nvPr/>
          </p:nvSpPr>
          <p:spPr bwMode="auto">
            <a:xfrm rot="-5400000">
              <a:off x="5016" y="1254"/>
              <a:ext cx="704" cy="702"/>
            </a:xfrm>
            <a:prstGeom prst="rtTriangle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80917" name="Text Box 21"/>
            <p:cNvSpPr txBox="1">
              <a:spLocks noChangeArrowheads="1"/>
            </p:cNvSpPr>
            <p:nvPr/>
          </p:nvSpPr>
          <p:spPr bwMode="auto">
            <a:xfrm>
              <a:off x="5377" y="1598"/>
              <a:ext cx="360" cy="359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r>
                <a:rPr lang="de-CH" sz="1200" b="1">
                  <a:solidFill>
                    <a:schemeClr val="bg1"/>
                  </a:solidFill>
                  <a:latin typeface="Arial" charset="0"/>
                </a:rPr>
                <a:t>VS</a:t>
              </a:r>
              <a:endParaRPr lang="de-DE" sz="180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484784"/>
            <a:ext cx="7772400" cy="1462088"/>
          </a:xfrm>
        </p:spPr>
        <p:txBody>
          <a:bodyPr/>
          <a:lstStyle/>
          <a:p>
            <a:pPr eaLnBrk="1" hangingPunct="1"/>
            <a:r>
              <a:rPr lang="de-CH" sz="5400" b="1" dirty="0" err="1"/>
              <a:t>Walliserdeutsch</a:t>
            </a:r>
            <a:r>
              <a:rPr lang="de-CH" sz="5400" b="1" dirty="0"/>
              <a:t>:</a:t>
            </a:r>
            <a:br>
              <a:rPr lang="de-CH" sz="5400" b="1" dirty="0"/>
            </a:br>
            <a:r>
              <a:rPr lang="de-CH" sz="4000" b="1" i="1" dirty="0">
                <a:solidFill>
                  <a:srgbClr val="FF0000"/>
                </a:solidFill>
              </a:rPr>
              <a:t>das zweigeteilte Oberwallis</a:t>
            </a:r>
            <a:endParaRPr lang="de-CH" sz="5400" b="1" i="1" dirty="0">
              <a:solidFill>
                <a:srgbClr val="FF0000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71800" y="5105400"/>
            <a:ext cx="5648325" cy="1752600"/>
          </a:xfrm>
        </p:spPr>
        <p:txBody>
          <a:bodyPr/>
          <a:lstStyle/>
          <a:p>
            <a:pPr algn="l" eaLnBrk="1" hangingPunct="1"/>
            <a:r>
              <a:rPr lang="de-CH" sz="2400" b="1" dirty="0"/>
              <a:t>Erstellt durch</a:t>
            </a:r>
            <a:r>
              <a:rPr lang="de-CH" sz="2400" dirty="0"/>
              <a:t>:</a:t>
            </a:r>
          </a:p>
          <a:p>
            <a:pPr algn="r" eaLnBrk="1" hangingPunct="1"/>
            <a:r>
              <a:rPr lang="de-CH" sz="2000" dirty="0" err="1"/>
              <a:t>Volmar</a:t>
            </a:r>
            <a:r>
              <a:rPr lang="de-CH" sz="2000" dirty="0"/>
              <a:t> Schmid, </a:t>
            </a:r>
            <a:r>
              <a:rPr lang="de-CH" sz="2000" dirty="0" err="1"/>
              <a:t>Furkastrasse</a:t>
            </a:r>
            <a:r>
              <a:rPr lang="de-CH" sz="2000" dirty="0"/>
              <a:t> 26, 3900 Brig +4127 923 93 35; volmar.schmid@bluewin.ch </a:t>
            </a:r>
            <a:endParaRPr lang="de-DE" sz="2000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b="1" dirty="0" err="1"/>
              <a:t>iisch</a:t>
            </a:r>
            <a:r>
              <a:rPr lang="de-CH" b="1" dirty="0"/>
              <a:t> - </a:t>
            </a:r>
            <a:r>
              <a:rPr lang="de-CH" b="1" dirty="0" err="1">
                <a:solidFill>
                  <a:srgbClr val="FF0000"/>
                </a:solidFill>
              </a:rPr>
              <a:t>insch</a:t>
            </a:r>
            <a:endParaRPr lang="de-CH" b="1" dirty="0">
              <a:solidFill>
                <a:srgbClr val="FF000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276872"/>
            <a:ext cx="2664544" cy="273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Gerade Verbindung 7"/>
          <p:cNvCxnSpPr/>
          <p:nvPr/>
        </p:nvCxnSpPr>
        <p:spPr>
          <a:xfrm>
            <a:off x="4644008" y="2132856"/>
            <a:ext cx="72008" cy="309634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4716016" y="2132856"/>
            <a:ext cx="72008" cy="30963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1698855" y="2636912"/>
            <a:ext cx="17236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iisch</a:t>
            </a:r>
            <a:endParaRPr lang="de-CH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suscht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Munzi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Hundji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endParaRPr lang="de-CH" sz="3600" b="1" dirty="0">
              <a:solidFill>
                <a:srgbClr val="0070C0"/>
              </a:solidFill>
            </a:endParaRPr>
          </a:p>
          <a:p>
            <a:pPr algn="r"/>
            <a:endParaRPr lang="de-CH" sz="3600" b="1" dirty="0">
              <a:solidFill>
                <a:srgbClr val="0070C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156176" y="2564904"/>
            <a:ext cx="229421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insch</a:t>
            </a:r>
            <a:endParaRPr lang="de-CH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CH" sz="3600" b="1" dirty="0" err="1">
                <a:solidFill>
                  <a:srgbClr val="FF0000"/>
                </a:solidFill>
              </a:rPr>
              <a:t>sunscht</a:t>
            </a:r>
            <a:endParaRPr lang="de-CH" sz="3600" b="1" dirty="0">
              <a:solidFill>
                <a:srgbClr val="FF0000"/>
              </a:solidFill>
            </a:endParaRPr>
          </a:p>
          <a:p>
            <a:r>
              <a:rPr lang="de-CH" sz="3600" b="1" dirty="0" err="1">
                <a:solidFill>
                  <a:srgbClr val="FF0000"/>
                </a:solidFill>
              </a:rPr>
              <a:t>Muntschi</a:t>
            </a:r>
            <a:endParaRPr lang="de-CH" sz="3600" b="1" dirty="0">
              <a:solidFill>
                <a:srgbClr val="FF0000"/>
              </a:solidFill>
            </a:endParaRPr>
          </a:p>
          <a:p>
            <a:r>
              <a:rPr lang="de-CH" sz="3600" b="1" dirty="0" err="1">
                <a:solidFill>
                  <a:srgbClr val="FF0000"/>
                </a:solidFill>
              </a:rPr>
              <a:t>Huntschi</a:t>
            </a:r>
            <a:endParaRPr lang="de-CH" sz="3600" b="1" dirty="0">
              <a:solidFill>
                <a:srgbClr val="FF0000"/>
              </a:solidFill>
            </a:endParaRPr>
          </a:p>
          <a:p>
            <a:endParaRPr lang="de-CH" sz="3600" b="1" dirty="0">
              <a:solidFill>
                <a:srgbClr val="FF0000"/>
              </a:solidFill>
            </a:endParaRPr>
          </a:p>
          <a:p>
            <a:endParaRPr lang="de-CH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sz="4000" b="1" dirty="0">
                <a:solidFill>
                  <a:schemeClr val="tx1"/>
                </a:solidFill>
              </a:rPr>
              <a:t>Endungen</a:t>
            </a:r>
            <a:endParaRPr lang="de-DE" sz="3200" b="1" dirty="0">
              <a:solidFill>
                <a:schemeClr val="tx1"/>
              </a:solidFill>
            </a:endParaRPr>
          </a:p>
        </p:txBody>
      </p:sp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276872"/>
            <a:ext cx="2664544" cy="273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Gerade Verbindung 33"/>
          <p:cNvCxnSpPr/>
          <p:nvPr/>
        </p:nvCxnSpPr>
        <p:spPr>
          <a:xfrm>
            <a:off x="4644008" y="2132856"/>
            <a:ext cx="72008" cy="309634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4716016" y="2132856"/>
            <a:ext cx="72008" cy="30963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1694046" y="2532960"/>
            <a:ext cx="172842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Maano</a:t>
            </a:r>
            <a:endParaRPr lang="de-CH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Leffil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Aaro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ganzi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endParaRPr lang="de-CH" sz="3600" b="1" dirty="0">
              <a:solidFill>
                <a:srgbClr val="0070C0"/>
              </a:solidFill>
            </a:endParaRPr>
          </a:p>
          <a:p>
            <a:pPr algn="r"/>
            <a:endParaRPr lang="de-CH" sz="3600" b="1" dirty="0">
              <a:solidFill>
                <a:srgbClr val="0070C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156176" y="2460952"/>
            <a:ext cx="172835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Maano</a:t>
            </a:r>
            <a:endParaRPr lang="de-CH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CH" sz="3600" b="1" dirty="0" err="1">
                <a:solidFill>
                  <a:srgbClr val="FF0000"/>
                </a:solidFill>
              </a:rPr>
              <a:t>Leffel</a:t>
            </a:r>
            <a:endParaRPr lang="de-CH" sz="3600" b="1" dirty="0">
              <a:solidFill>
                <a:srgbClr val="FF0000"/>
              </a:solidFill>
            </a:endParaRPr>
          </a:p>
          <a:p>
            <a:r>
              <a:rPr lang="de-CH" sz="3600" b="1" dirty="0">
                <a:solidFill>
                  <a:srgbClr val="FF0000"/>
                </a:solidFill>
              </a:rPr>
              <a:t>Aare</a:t>
            </a:r>
          </a:p>
          <a:p>
            <a:r>
              <a:rPr lang="de-CH" sz="3600" b="1" dirty="0">
                <a:solidFill>
                  <a:srgbClr val="FF0000"/>
                </a:solidFill>
              </a:rPr>
              <a:t>ganz</a:t>
            </a:r>
          </a:p>
          <a:p>
            <a:endParaRPr lang="de-CH" sz="3600" b="1" dirty="0">
              <a:solidFill>
                <a:srgbClr val="FF0000"/>
              </a:solidFill>
            </a:endParaRPr>
          </a:p>
          <a:p>
            <a:endParaRPr lang="de-CH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sz="4000" b="1" dirty="0">
                <a:solidFill>
                  <a:schemeClr val="tx1"/>
                </a:solidFill>
              </a:rPr>
              <a:t>Konjugation (Partizip II)</a:t>
            </a:r>
            <a:endParaRPr lang="de-DE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276872"/>
            <a:ext cx="2664544" cy="273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644008" y="2132856"/>
            <a:ext cx="72008" cy="309634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4716016" y="2132856"/>
            <a:ext cx="72008" cy="30963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991930" y="2532960"/>
            <a:ext cx="243053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gigangu</a:t>
            </a:r>
            <a:endParaRPr lang="de-CH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gitrüüchu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gibättlot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laa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endParaRPr lang="de-CH" sz="3600" b="1" dirty="0">
              <a:solidFill>
                <a:srgbClr val="0070C0"/>
              </a:solidFill>
            </a:endParaRPr>
          </a:p>
          <a:p>
            <a:pPr algn="r"/>
            <a:endParaRPr lang="de-CH" sz="3600" b="1" dirty="0">
              <a:solidFill>
                <a:srgbClr val="0070C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156176" y="2492896"/>
            <a:ext cx="198002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ggange</a:t>
            </a:r>
            <a:endParaRPr lang="de-CH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CH" sz="3600" b="1" dirty="0" err="1">
                <a:solidFill>
                  <a:srgbClr val="FF0000"/>
                </a:solidFill>
              </a:rPr>
              <a:t>trüüche</a:t>
            </a:r>
            <a:endParaRPr lang="de-CH" sz="3600" b="1" dirty="0">
              <a:solidFill>
                <a:srgbClr val="FF0000"/>
              </a:solidFill>
            </a:endParaRPr>
          </a:p>
          <a:p>
            <a:r>
              <a:rPr lang="de-CH" sz="3600" b="1" dirty="0" err="1">
                <a:solidFill>
                  <a:srgbClr val="FF0000"/>
                </a:solidFill>
              </a:rPr>
              <a:t>pättlet</a:t>
            </a:r>
            <a:endParaRPr lang="de-CH" sz="3600" b="1" dirty="0">
              <a:solidFill>
                <a:srgbClr val="FF0000"/>
              </a:solidFill>
            </a:endParaRPr>
          </a:p>
          <a:p>
            <a:r>
              <a:rPr lang="de-CH" sz="3600" b="1" dirty="0">
                <a:solidFill>
                  <a:srgbClr val="FF0000"/>
                </a:solidFill>
              </a:rPr>
              <a:t>lach</a:t>
            </a:r>
          </a:p>
          <a:p>
            <a:endParaRPr lang="de-CH" sz="3600" b="1" dirty="0">
              <a:solidFill>
                <a:srgbClr val="FF0000"/>
              </a:solidFill>
            </a:endParaRPr>
          </a:p>
          <a:p>
            <a:endParaRPr lang="de-CH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chemeClr val="tx1"/>
                </a:solidFill>
              </a:rPr>
              <a:t>Verschärfung</a:t>
            </a:r>
            <a:endParaRPr lang="de-CH" sz="4800" b="1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276872"/>
            <a:ext cx="2664544" cy="273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644008" y="2132856"/>
            <a:ext cx="72008" cy="309634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4716016" y="2132856"/>
            <a:ext cx="72008" cy="30963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1093429" y="2204864"/>
            <a:ext cx="230870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Gabla</a:t>
            </a:r>
            <a:endParaRPr lang="de-CH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naglu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Feischter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Jäner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cheglu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endParaRPr lang="de-CH" sz="3600" b="1" dirty="0">
              <a:solidFill>
                <a:srgbClr val="0070C0"/>
              </a:solidFill>
            </a:endParaRPr>
          </a:p>
          <a:p>
            <a:pPr algn="r"/>
            <a:endParaRPr lang="de-CH" sz="3600" b="1" dirty="0">
              <a:solidFill>
                <a:srgbClr val="0070C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228184" y="2204864"/>
            <a:ext cx="252024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Gapla</a:t>
            </a:r>
            <a:endParaRPr lang="de-CH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CH" sz="3600" b="1" dirty="0" err="1">
                <a:solidFill>
                  <a:srgbClr val="FF0000"/>
                </a:solidFill>
              </a:rPr>
              <a:t>naggle</a:t>
            </a:r>
            <a:endParaRPr lang="de-CH" sz="3600" b="1" dirty="0">
              <a:solidFill>
                <a:srgbClr val="FF0000"/>
              </a:solidFill>
            </a:endParaRPr>
          </a:p>
          <a:p>
            <a:r>
              <a:rPr lang="de-CH" sz="3600" b="1">
                <a:solidFill>
                  <a:srgbClr val="FF0000"/>
                </a:solidFill>
              </a:rPr>
              <a:t>Pfeischter</a:t>
            </a:r>
            <a:endParaRPr lang="de-CH" sz="3600" b="1" dirty="0">
              <a:solidFill>
                <a:srgbClr val="FF0000"/>
              </a:solidFill>
            </a:endParaRPr>
          </a:p>
          <a:p>
            <a:r>
              <a:rPr lang="de-CH" sz="3600" b="1" dirty="0">
                <a:solidFill>
                  <a:srgbClr val="FF0000"/>
                </a:solidFill>
              </a:rPr>
              <a:t>Jänner</a:t>
            </a:r>
          </a:p>
          <a:p>
            <a:r>
              <a:rPr lang="de-CH" sz="3600" b="1" dirty="0" err="1">
                <a:solidFill>
                  <a:srgbClr val="FF0000"/>
                </a:solidFill>
              </a:rPr>
              <a:t>chegglu</a:t>
            </a:r>
            <a:endParaRPr lang="de-CH" sz="3600" b="1" dirty="0">
              <a:solidFill>
                <a:srgbClr val="FF0000"/>
              </a:solidFill>
            </a:endParaRPr>
          </a:p>
          <a:p>
            <a:endParaRPr lang="de-CH" sz="3600" b="1" dirty="0">
              <a:solidFill>
                <a:srgbClr val="FF0000"/>
              </a:solidFill>
            </a:endParaRPr>
          </a:p>
          <a:p>
            <a:endParaRPr lang="de-CH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82662"/>
          </a:xfrm>
        </p:spPr>
        <p:txBody>
          <a:bodyPr/>
          <a:lstStyle/>
          <a:p>
            <a:r>
              <a:rPr lang="de-CH" b="1" dirty="0">
                <a:solidFill>
                  <a:schemeClr val="tx1"/>
                </a:solidFill>
              </a:rPr>
              <a:t>Einfügen von „n“</a:t>
            </a:r>
            <a:endParaRPr lang="de-CH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276872"/>
            <a:ext cx="2664544" cy="273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644008" y="2132856"/>
            <a:ext cx="72008" cy="309634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4716016" y="2132856"/>
            <a:ext cx="72008" cy="30963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1415632" y="2776860"/>
            <a:ext cx="19865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chuscht</a:t>
            </a:r>
            <a:endParaRPr lang="de-CH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suscht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endParaRPr lang="de-CH" sz="3600" b="1" dirty="0">
              <a:solidFill>
                <a:srgbClr val="0070C0"/>
              </a:solidFill>
            </a:endParaRPr>
          </a:p>
          <a:p>
            <a:pPr algn="r"/>
            <a:endParaRPr lang="de-CH" sz="3600" b="1" dirty="0">
              <a:solidFill>
                <a:srgbClr val="0070C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228184" y="2776860"/>
            <a:ext cx="22813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chunscht</a:t>
            </a:r>
            <a:endParaRPr lang="de-CH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CH" sz="3600" b="1" dirty="0" err="1">
                <a:solidFill>
                  <a:srgbClr val="FF0000"/>
                </a:solidFill>
              </a:rPr>
              <a:t>sunscht</a:t>
            </a:r>
            <a:endParaRPr lang="de-CH" sz="3600" b="1" dirty="0">
              <a:solidFill>
                <a:srgbClr val="FF0000"/>
              </a:solidFill>
            </a:endParaRPr>
          </a:p>
          <a:p>
            <a:endParaRPr lang="de-CH" sz="3600" b="1" dirty="0">
              <a:solidFill>
                <a:srgbClr val="FF0000"/>
              </a:solidFill>
            </a:endParaRPr>
          </a:p>
          <a:p>
            <a:endParaRPr lang="de-CH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276872"/>
            <a:ext cx="2664544" cy="273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Gerade Verbindung 3"/>
          <p:cNvCxnSpPr/>
          <p:nvPr/>
        </p:nvCxnSpPr>
        <p:spPr>
          <a:xfrm>
            <a:off x="4644008" y="2132856"/>
            <a:ext cx="72008" cy="309634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>
            <a:off x="4716016" y="2132856"/>
            <a:ext cx="72008" cy="30963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82662"/>
          </a:xfrm>
        </p:spPr>
        <p:txBody>
          <a:bodyPr/>
          <a:lstStyle/>
          <a:p>
            <a:r>
              <a:rPr lang="de-CH" b="1" dirty="0">
                <a:solidFill>
                  <a:schemeClr val="tx1"/>
                </a:solidFill>
              </a:rPr>
              <a:t>Buchstabenvarianten</a:t>
            </a:r>
            <a:endParaRPr lang="de-CH" sz="4800" b="1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34498" y="1412776"/>
            <a:ext cx="242893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Murmunda</a:t>
            </a:r>
            <a:endParaRPr lang="de-CH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de-CH" sz="3200" b="1" dirty="0" err="1">
                <a:solidFill>
                  <a:srgbClr val="0070C0"/>
                </a:solidFill>
              </a:rPr>
              <a:t>Nägwer</a:t>
            </a:r>
            <a:endParaRPr lang="de-CH" sz="3200" b="1" dirty="0">
              <a:solidFill>
                <a:srgbClr val="0070C0"/>
              </a:solidFill>
            </a:endParaRPr>
          </a:p>
          <a:p>
            <a:pPr algn="r"/>
            <a:r>
              <a:rPr lang="de-CH" sz="3200" b="1" dirty="0" err="1">
                <a:solidFill>
                  <a:srgbClr val="0070C0"/>
                </a:solidFill>
              </a:rPr>
              <a:t>spewwu</a:t>
            </a:r>
            <a:endParaRPr lang="de-CH" sz="3200" b="1" dirty="0">
              <a:solidFill>
                <a:srgbClr val="0070C0"/>
              </a:solidFill>
            </a:endParaRPr>
          </a:p>
          <a:p>
            <a:pPr algn="r"/>
            <a:r>
              <a:rPr lang="de-CH" sz="3200" b="1" dirty="0" err="1">
                <a:solidFill>
                  <a:srgbClr val="0070C0"/>
                </a:solidFill>
              </a:rPr>
              <a:t>zwänggu</a:t>
            </a:r>
            <a:endParaRPr lang="de-CH" sz="3200" b="1" dirty="0">
              <a:solidFill>
                <a:srgbClr val="0070C0"/>
              </a:solidFill>
            </a:endParaRPr>
          </a:p>
          <a:p>
            <a:pPr algn="r"/>
            <a:r>
              <a:rPr lang="de-CH" sz="3200" b="1" dirty="0" err="1">
                <a:solidFill>
                  <a:srgbClr val="0070C0"/>
                </a:solidFill>
              </a:rPr>
              <a:t>grännu</a:t>
            </a:r>
            <a:endParaRPr lang="de-CH" sz="3200" b="1" dirty="0">
              <a:solidFill>
                <a:srgbClr val="0070C0"/>
              </a:solidFill>
            </a:endParaRPr>
          </a:p>
          <a:p>
            <a:pPr algn="r"/>
            <a:r>
              <a:rPr lang="de-CH" sz="3200" b="1" dirty="0" err="1">
                <a:solidFill>
                  <a:srgbClr val="0070C0"/>
                </a:solidFill>
              </a:rPr>
              <a:t>Meitje</a:t>
            </a:r>
            <a:endParaRPr lang="de-CH" sz="3200" b="1" dirty="0">
              <a:solidFill>
                <a:srgbClr val="0070C0"/>
              </a:solidFill>
            </a:endParaRPr>
          </a:p>
          <a:p>
            <a:pPr algn="r"/>
            <a:r>
              <a:rPr lang="de-CH" sz="3200" b="1" dirty="0">
                <a:solidFill>
                  <a:srgbClr val="0070C0"/>
                </a:solidFill>
              </a:rPr>
              <a:t>Wiewasser</a:t>
            </a:r>
          </a:p>
          <a:p>
            <a:pPr algn="r"/>
            <a:r>
              <a:rPr lang="de-CH" sz="3200" b="1" dirty="0" err="1">
                <a:solidFill>
                  <a:srgbClr val="0070C0"/>
                </a:solidFill>
              </a:rPr>
              <a:t>schlittmu</a:t>
            </a:r>
            <a:endParaRPr lang="de-CH" sz="3200" b="1" dirty="0">
              <a:solidFill>
                <a:srgbClr val="0070C0"/>
              </a:solidFill>
            </a:endParaRPr>
          </a:p>
          <a:p>
            <a:pPr algn="r"/>
            <a:r>
              <a:rPr lang="de-CH" sz="3200" b="1" dirty="0">
                <a:solidFill>
                  <a:srgbClr val="0070C0"/>
                </a:solidFill>
              </a:rPr>
              <a:t>heim</a:t>
            </a:r>
          </a:p>
          <a:p>
            <a:pPr algn="r"/>
            <a:r>
              <a:rPr lang="de-CH" sz="3200" b="1" dirty="0" err="1">
                <a:solidFill>
                  <a:srgbClr val="0070C0"/>
                </a:solidFill>
              </a:rPr>
              <a:t>Wäschgi</a:t>
            </a:r>
            <a:endParaRPr lang="de-CH" sz="3200" b="1" dirty="0">
              <a:solidFill>
                <a:srgbClr val="0070C0"/>
              </a:solidFill>
            </a:endParaRPr>
          </a:p>
          <a:p>
            <a:pPr algn="r"/>
            <a:endParaRPr lang="de-CH" sz="3200" b="1" dirty="0">
              <a:solidFill>
                <a:srgbClr val="0070C0"/>
              </a:solidFill>
            </a:endParaRPr>
          </a:p>
          <a:p>
            <a:pPr algn="r"/>
            <a:endParaRPr lang="de-CH" sz="3200" b="1" dirty="0">
              <a:solidFill>
                <a:srgbClr val="0070C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084168" y="1387797"/>
            <a:ext cx="2289409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Murmette</a:t>
            </a:r>
            <a:endParaRPr lang="de-CH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CH" sz="3200" b="1" dirty="0" err="1">
                <a:solidFill>
                  <a:srgbClr val="FF0000"/>
                </a:solidFill>
              </a:rPr>
              <a:t>Näpper</a:t>
            </a:r>
            <a:endParaRPr lang="de-CH" sz="3200" b="1" dirty="0">
              <a:solidFill>
                <a:srgbClr val="FF0000"/>
              </a:solidFill>
            </a:endParaRPr>
          </a:p>
          <a:p>
            <a:r>
              <a:rPr lang="de-CH" sz="3200" b="1" dirty="0" err="1">
                <a:solidFill>
                  <a:srgbClr val="FF0000"/>
                </a:solidFill>
              </a:rPr>
              <a:t>stewwu</a:t>
            </a:r>
            <a:endParaRPr lang="de-CH" sz="3200" b="1" dirty="0">
              <a:solidFill>
                <a:srgbClr val="FF0000"/>
              </a:solidFill>
            </a:endParaRPr>
          </a:p>
          <a:p>
            <a:r>
              <a:rPr lang="de-CH" sz="3200" b="1" dirty="0" err="1">
                <a:solidFill>
                  <a:srgbClr val="FF0000"/>
                </a:solidFill>
              </a:rPr>
              <a:t>zwirgge</a:t>
            </a:r>
            <a:endParaRPr lang="de-CH" sz="3200" b="1" dirty="0">
              <a:solidFill>
                <a:srgbClr val="FF0000"/>
              </a:solidFill>
            </a:endParaRPr>
          </a:p>
          <a:p>
            <a:r>
              <a:rPr lang="de-CH" sz="3200" b="1" dirty="0" err="1">
                <a:solidFill>
                  <a:srgbClr val="FF0000"/>
                </a:solidFill>
              </a:rPr>
              <a:t>flännu</a:t>
            </a:r>
            <a:endParaRPr lang="de-CH" sz="3200" b="1" dirty="0">
              <a:solidFill>
                <a:srgbClr val="FF0000"/>
              </a:solidFill>
            </a:endParaRPr>
          </a:p>
          <a:p>
            <a:r>
              <a:rPr lang="de-CH" sz="3200" b="1" dirty="0" err="1">
                <a:solidFill>
                  <a:srgbClr val="FF0000"/>
                </a:solidFill>
              </a:rPr>
              <a:t>Meiggje</a:t>
            </a:r>
            <a:endParaRPr lang="de-CH" sz="3200" b="1" dirty="0">
              <a:solidFill>
                <a:srgbClr val="FF0000"/>
              </a:solidFill>
            </a:endParaRPr>
          </a:p>
          <a:p>
            <a:r>
              <a:rPr lang="de-CH" sz="3200" b="1" dirty="0" err="1">
                <a:solidFill>
                  <a:srgbClr val="FF0000"/>
                </a:solidFill>
              </a:rPr>
              <a:t>Biewasser</a:t>
            </a:r>
            <a:endParaRPr lang="de-CH" sz="3200" b="1" dirty="0">
              <a:solidFill>
                <a:srgbClr val="FF0000"/>
              </a:solidFill>
            </a:endParaRPr>
          </a:p>
          <a:p>
            <a:r>
              <a:rPr lang="de-CH" sz="3200" b="1" dirty="0" err="1">
                <a:solidFill>
                  <a:srgbClr val="FF0000"/>
                </a:solidFill>
              </a:rPr>
              <a:t>schlittne</a:t>
            </a:r>
            <a:endParaRPr lang="de-CH" sz="3200" b="1" dirty="0">
              <a:solidFill>
                <a:srgbClr val="FF0000"/>
              </a:solidFill>
            </a:endParaRPr>
          </a:p>
          <a:p>
            <a:r>
              <a:rPr lang="de-CH" sz="3200" b="1" dirty="0">
                <a:solidFill>
                  <a:srgbClr val="FF0000"/>
                </a:solidFill>
              </a:rPr>
              <a:t>hei</a:t>
            </a:r>
          </a:p>
          <a:p>
            <a:r>
              <a:rPr lang="de-CH" sz="3200" b="1" dirty="0" err="1">
                <a:solidFill>
                  <a:srgbClr val="FF0000"/>
                </a:solidFill>
              </a:rPr>
              <a:t>Wäschpi</a:t>
            </a:r>
            <a:endParaRPr lang="de-CH" sz="3200" b="1" dirty="0">
              <a:solidFill>
                <a:srgbClr val="FF0000"/>
              </a:solidFill>
            </a:endParaRPr>
          </a:p>
          <a:p>
            <a:endParaRPr lang="de-CH" sz="3200" b="1" dirty="0">
              <a:solidFill>
                <a:srgbClr val="FF0000"/>
              </a:solidFill>
            </a:endParaRPr>
          </a:p>
          <a:p>
            <a:endParaRPr lang="de-CH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sz="4000" b="1" dirty="0">
                <a:solidFill>
                  <a:schemeClr val="tx1"/>
                </a:solidFill>
              </a:rPr>
              <a:t>Eigene Wörter</a:t>
            </a:r>
            <a:endParaRPr lang="de-DE" sz="40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276872"/>
            <a:ext cx="2664544" cy="273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644008" y="2132856"/>
            <a:ext cx="72008" cy="309634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4716016" y="2132856"/>
            <a:ext cx="72008" cy="30963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1175563" y="1268760"/>
            <a:ext cx="2287870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liwwu</a:t>
            </a:r>
            <a:endParaRPr lang="de-CH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de-CH" sz="2800" b="1" dirty="0">
                <a:solidFill>
                  <a:srgbClr val="0070C0"/>
                </a:solidFill>
              </a:rPr>
              <a:t>Stall</a:t>
            </a:r>
          </a:p>
          <a:p>
            <a:pPr algn="r"/>
            <a:r>
              <a:rPr lang="de-CH" sz="2800" b="1" dirty="0" err="1">
                <a:solidFill>
                  <a:srgbClr val="0070C0"/>
                </a:solidFill>
              </a:rPr>
              <a:t>träffu</a:t>
            </a:r>
            <a:endParaRPr lang="de-CH" sz="2800" b="1" dirty="0">
              <a:solidFill>
                <a:srgbClr val="0070C0"/>
              </a:solidFill>
            </a:endParaRPr>
          </a:p>
          <a:p>
            <a:pPr algn="r"/>
            <a:r>
              <a:rPr lang="de-CH" sz="2800" b="1" dirty="0" err="1">
                <a:solidFill>
                  <a:srgbClr val="0070C0"/>
                </a:solidFill>
              </a:rPr>
              <a:t>Züü</a:t>
            </a:r>
            <a:endParaRPr lang="de-CH" sz="2800" b="1" dirty="0">
              <a:solidFill>
                <a:srgbClr val="0070C0"/>
              </a:solidFill>
            </a:endParaRPr>
          </a:p>
          <a:p>
            <a:pPr algn="r"/>
            <a:r>
              <a:rPr lang="de-CH" sz="2800" b="1" dirty="0" err="1">
                <a:solidFill>
                  <a:srgbClr val="0070C0"/>
                </a:solidFill>
              </a:rPr>
              <a:t>zettu</a:t>
            </a:r>
            <a:endParaRPr lang="de-CH" sz="2800" b="1" dirty="0">
              <a:solidFill>
                <a:srgbClr val="0070C0"/>
              </a:solidFill>
            </a:endParaRPr>
          </a:p>
          <a:p>
            <a:pPr algn="r"/>
            <a:r>
              <a:rPr lang="de-CH" sz="2800" b="1" dirty="0" err="1">
                <a:solidFill>
                  <a:srgbClr val="0070C0"/>
                </a:solidFill>
              </a:rPr>
              <a:t>ströüpfu</a:t>
            </a:r>
            <a:endParaRPr lang="de-CH" sz="2800" b="1" dirty="0">
              <a:solidFill>
                <a:srgbClr val="0070C0"/>
              </a:solidFill>
            </a:endParaRPr>
          </a:p>
          <a:p>
            <a:pPr algn="r"/>
            <a:r>
              <a:rPr lang="de-CH" sz="2800" b="1" dirty="0">
                <a:solidFill>
                  <a:srgbClr val="0070C0"/>
                </a:solidFill>
              </a:rPr>
              <a:t>schäle</a:t>
            </a:r>
          </a:p>
          <a:p>
            <a:pPr algn="r"/>
            <a:r>
              <a:rPr lang="de-CH" sz="2800" b="1" dirty="0">
                <a:solidFill>
                  <a:srgbClr val="0070C0"/>
                </a:solidFill>
              </a:rPr>
              <a:t>Bäcker</a:t>
            </a:r>
          </a:p>
          <a:p>
            <a:pPr algn="r"/>
            <a:r>
              <a:rPr lang="de-CH" sz="2800" b="1" dirty="0" err="1">
                <a:solidFill>
                  <a:srgbClr val="0070C0"/>
                </a:solidFill>
              </a:rPr>
              <a:t>birru</a:t>
            </a:r>
            <a:endParaRPr lang="de-CH" sz="2800" b="1" dirty="0">
              <a:solidFill>
                <a:srgbClr val="0070C0"/>
              </a:solidFill>
            </a:endParaRPr>
          </a:p>
          <a:p>
            <a:pPr algn="r"/>
            <a:r>
              <a:rPr lang="de-CH" sz="2800" b="1" dirty="0" err="1">
                <a:solidFill>
                  <a:srgbClr val="0070C0"/>
                </a:solidFill>
              </a:rPr>
              <a:t>Schgutzle</a:t>
            </a:r>
            <a:endParaRPr lang="de-CH" sz="2800" b="1" dirty="0">
              <a:solidFill>
                <a:srgbClr val="0070C0"/>
              </a:solidFill>
            </a:endParaRPr>
          </a:p>
          <a:p>
            <a:pPr algn="r"/>
            <a:r>
              <a:rPr lang="de-CH" sz="2800" b="1" dirty="0" err="1">
                <a:solidFill>
                  <a:srgbClr val="0070C0"/>
                </a:solidFill>
              </a:rPr>
              <a:t>fiirru</a:t>
            </a:r>
            <a:endParaRPr lang="de-CH" sz="2800" b="1" dirty="0">
              <a:solidFill>
                <a:srgbClr val="0070C0"/>
              </a:solidFill>
            </a:endParaRPr>
          </a:p>
          <a:p>
            <a:pPr algn="r"/>
            <a:r>
              <a:rPr lang="de-CH" sz="2800" b="1" dirty="0" err="1">
                <a:solidFill>
                  <a:srgbClr val="0070C0"/>
                </a:solidFill>
              </a:rPr>
              <a:t>Unnertirner</a:t>
            </a:r>
            <a:endParaRPr lang="de-CH" sz="2800" b="1" dirty="0">
              <a:solidFill>
                <a:srgbClr val="0070C0"/>
              </a:solidFill>
            </a:endParaRPr>
          </a:p>
          <a:p>
            <a:pPr algn="r"/>
            <a:r>
              <a:rPr lang="de-CH" sz="2800" b="1" dirty="0" err="1">
                <a:solidFill>
                  <a:srgbClr val="0070C0"/>
                </a:solidFill>
              </a:rPr>
              <a:t>Üsstag</a:t>
            </a:r>
            <a:endParaRPr lang="de-CH" sz="2800" b="1" dirty="0">
              <a:solidFill>
                <a:srgbClr val="0070C0"/>
              </a:solidFill>
            </a:endParaRPr>
          </a:p>
          <a:p>
            <a:pPr algn="r"/>
            <a:endParaRPr lang="de-CH" sz="2800" b="1" dirty="0">
              <a:solidFill>
                <a:srgbClr val="0070C0"/>
              </a:solidFill>
            </a:endParaRPr>
          </a:p>
          <a:p>
            <a:pPr algn="r"/>
            <a:endParaRPr lang="de-CH" sz="2800" b="1" dirty="0">
              <a:solidFill>
                <a:srgbClr val="0070C0"/>
              </a:solidFill>
            </a:endParaRPr>
          </a:p>
          <a:p>
            <a:pPr algn="r"/>
            <a:endParaRPr lang="de-CH" sz="2800" b="1" dirty="0">
              <a:solidFill>
                <a:srgbClr val="0070C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084168" y="1268760"/>
            <a:ext cx="2282997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hirme</a:t>
            </a:r>
            <a:endParaRPr lang="de-CH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CH" sz="2800" b="1" dirty="0" err="1">
                <a:solidFill>
                  <a:srgbClr val="FF0000"/>
                </a:solidFill>
              </a:rPr>
              <a:t>Gade</a:t>
            </a:r>
            <a:endParaRPr lang="de-CH" sz="2800" b="1" dirty="0">
              <a:solidFill>
                <a:srgbClr val="FF0000"/>
              </a:solidFill>
            </a:endParaRPr>
          </a:p>
          <a:p>
            <a:r>
              <a:rPr lang="de-CH" sz="2800" b="1" dirty="0" err="1">
                <a:solidFill>
                  <a:srgbClr val="FF0000"/>
                </a:solidFill>
              </a:rPr>
              <a:t>trusse</a:t>
            </a:r>
            <a:endParaRPr lang="de-CH" sz="2800" b="1" dirty="0">
              <a:solidFill>
                <a:srgbClr val="FF0000"/>
              </a:solidFill>
            </a:endParaRPr>
          </a:p>
          <a:p>
            <a:r>
              <a:rPr lang="de-CH" sz="2800" b="1" dirty="0" err="1">
                <a:solidFill>
                  <a:srgbClr val="FF0000"/>
                </a:solidFill>
              </a:rPr>
              <a:t>Hagg</a:t>
            </a:r>
            <a:endParaRPr lang="de-CH" sz="2800" b="1" dirty="0">
              <a:solidFill>
                <a:srgbClr val="FF0000"/>
              </a:solidFill>
            </a:endParaRPr>
          </a:p>
          <a:p>
            <a:r>
              <a:rPr lang="de-CH" sz="2800" b="1" dirty="0" err="1">
                <a:solidFill>
                  <a:srgbClr val="FF0000"/>
                </a:solidFill>
              </a:rPr>
              <a:t>woorbe</a:t>
            </a:r>
            <a:endParaRPr lang="de-CH" sz="2800" b="1" dirty="0">
              <a:solidFill>
                <a:srgbClr val="FF0000"/>
              </a:solidFill>
            </a:endParaRPr>
          </a:p>
          <a:p>
            <a:r>
              <a:rPr lang="de-CH" sz="2800" b="1" dirty="0">
                <a:solidFill>
                  <a:srgbClr val="FF0000"/>
                </a:solidFill>
              </a:rPr>
              <a:t>haare</a:t>
            </a:r>
          </a:p>
          <a:p>
            <a:r>
              <a:rPr lang="de-CH" sz="2800" b="1" dirty="0" err="1">
                <a:solidFill>
                  <a:srgbClr val="FF0000"/>
                </a:solidFill>
              </a:rPr>
              <a:t>ubersee</a:t>
            </a:r>
            <a:endParaRPr lang="de-CH" sz="2800" b="1" dirty="0">
              <a:solidFill>
                <a:srgbClr val="FF0000"/>
              </a:solidFill>
            </a:endParaRPr>
          </a:p>
          <a:p>
            <a:r>
              <a:rPr lang="de-CH" sz="2800" b="1" dirty="0" err="1">
                <a:solidFill>
                  <a:srgbClr val="FF0000"/>
                </a:solidFill>
              </a:rPr>
              <a:t>Pfischter</a:t>
            </a:r>
            <a:endParaRPr lang="de-CH" sz="2800" b="1" dirty="0">
              <a:solidFill>
                <a:srgbClr val="FF0000"/>
              </a:solidFill>
            </a:endParaRPr>
          </a:p>
          <a:p>
            <a:r>
              <a:rPr lang="de-CH" sz="2800" b="1" dirty="0" err="1">
                <a:solidFill>
                  <a:srgbClr val="FF0000"/>
                </a:solidFill>
              </a:rPr>
              <a:t>lipfe</a:t>
            </a:r>
            <a:endParaRPr lang="de-CH" sz="2800" b="1" dirty="0">
              <a:solidFill>
                <a:srgbClr val="FF0000"/>
              </a:solidFill>
            </a:endParaRPr>
          </a:p>
          <a:p>
            <a:r>
              <a:rPr lang="de-CH" sz="2800" b="1" dirty="0" err="1">
                <a:solidFill>
                  <a:srgbClr val="FF0000"/>
                </a:solidFill>
              </a:rPr>
              <a:t>Bluderbeeri</a:t>
            </a:r>
            <a:endParaRPr lang="de-CH" sz="2800" b="1" dirty="0">
              <a:solidFill>
                <a:srgbClr val="FF0000"/>
              </a:solidFill>
            </a:endParaRPr>
          </a:p>
          <a:p>
            <a:r>
              <a:rPr lang="de-CH" sz="2800" b="1" dirty="0" err="1">
                <a:solidFill>
                  <a:srgbClr val="FF0000"/>
                </a:solidFill>
              </a:rPr>
              <a:t>heizu</a:t>
            </a:r>
            <a:endParaRPr lang="de-CH" sz="2800" b="1" dirty="0">
              <a:solidFill>
                <a:srgbClr val="FF0000"/>
              </a:solidFill>
            </a:endParaRPr>
          </a:p>
          <a:p>
            <a:r>
              <a:rPr lang="de-CH" sz="2800" b="1" dirty="0" err="1">
                <a:solidFill>
                  <a:srgbClr val="FF0000"/>
                </a:solidFill>
              </a:rPr>
              <a:t>Tirrsell</a:t>
            </a:r>
            <a:endParaRPr lang="de-CH" sz="2800" b="1" dirty="0">
              <a:solidFill>
                <a:srgbClr val="FF0000"/>
              </a:solidFill>
            </a:endParaRPr>
          </a:p>
          <a:p>
            <a:r>
              <a:rPr lang="de-CH" sz="2800" b="1" dirty="0" err="1">
                <a:solidFill>
                  <a:srgbClr val="FF0000"/>
                </a:solidFill>
              </a:rPr>
              <a:t>Langse</a:t>
            </a:r>
            <a:endParaRPr lang="de-CH" sz="2800" b="1" dirty="0">
              <a:solidFill>
                <a:srgbClr val="FF0000"/>
              </a:solidFill>
            </a:endParaRPr>
          </a:p>
          <a:p>
            <a:endParaRPr lang="de-CH" sz="2800" b="1" dirty="0">
              <a:solidFill>
                <a:srgbClr val="FF0000"/>
              </a:solidFill>
            </a:endParaRPr>
          </a:p>
          <a:p>
            <a:endParaRPr lang="de-CH" sz="2800" b="1" dirty="0">
              <a:solidFill>
                <a:srgbClr val="FF0000"/>
              </a:solidFill>
            </a:endParaRPr>
          </a:p>
          <a:p>
            <a:endParaRPr lang="de-CH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4000" b="1" dirty="0" err="1">
                <a:solidFill>
                  <a:schemeClr val="tx1"/>
                </a:solidFill>
              </a:rPr>
              <a:t>Uneinheitlichkeit</a:t>
            </a:r>
            <a:endParaRPr lang="de-CH" sz="4000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2276872"/>
            <a:ext cx="7772400" cy="1189856"/>
          </a:xfrm>
        </p:spPr>
        <p:txBody>
          <a:bodyPr/>
          <a:lstStyle/>
          <a:p>
            <a:r>
              <a:rPr lang="de-CH" dirty="0" err="1"/>
              <a:t>Ruscheling</a:t>
            </a:r>
            <a:r>
              <a:rPr lang="de-CH" dirty="0"/>
              <a:t> – </a:t>
            </a:r>
            <a:r>
              <a:rPr lang="de-CH" dirty="0" err="1"/>
              <a:t>Hienerleiber</a:t>
            </a:r>
            <a:r>
              <a:rPr lang="de-CH" dirty="0"/>
              <a:t> – </a:t>
            </a:r>
            <a:r>
              <a:rPr lang="de-CH" dirty="0" err="1"/>
              <a:t>Jüüpe</a:t>
            </a:r>
            <a:endParaRPr lang="de-CH" dirty="0"/>
          </a:p>
          <a:p>
            <a:r>
              <a:rPr lang="de-CH" dirty="0" err="1"/>
              <a:t>Rämschfädre</a:t>
            </a:r>
            <a:r>
              <a:rPr lang="de-CH" dirty="0"/>
              <a:t> – </a:t>
            </a:r>
            <a:r>
              <a:rPr lang="de-CH" dirty="0" err="1"/>
              <a:t>Schwiimeie</a:t>
            </a:r>
            <a:r>
              <a:rPr lang="de-CH" dirty="0"/>
              <a:t> -</a:t>
            </a:r>
            <a:r>
              <a:rPr lang="de-CH" dirty="0" err="1"/>
              <a:t>Seikmeie</a:t>
            </a:r>
            <a:endParaRPr lang="de-CH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3851920" y="6165304"/>
            <a:ext cx="503609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de-CH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danke</a:t>
            </a:r>
            <a:r>
              <a:rPr kumimoji="0" lang="de-CH" sz="32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de-CH" sz="3200" b="0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mercie</a:t>
            </a:r>
            <a:r>
              <a:rPr kumimoji="0" lang="de-CH" sz="32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de-CH" sz="3200" b="0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grazie</a:t>
            </a:r>
            <a:endParaRPr kumimoji="0" lang="de-CH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4355976" y="4941168"/>
            <a:ext cx="6476256" cy="118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de-CH" sz="3200" b="1" kern="0" dirty="0">
                <a:solidFill>
                  <a:srgbClr val="0070C0"/>
                </a:solidFill>
                <a:latin typeface="+mn-lt"/>
              </a:rPr>
              <a:t>a</a:t>
            </a:r>
            <a:r>
              <a:rPr kumimoji="0" lang="de-CH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und tschau 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1115616" y="4077072"/>
            <a:ext cx="7772400" cy="118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de-CH" sz="32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Quellen: Schweizerischer Sprachatlas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836712"/>
            <a:ext cx="5414962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5"/>
          <p:cNvSpPr>
            <a:spLocks/>
          </p:cNvSpPr>
          <p:nvPr/>
        </p:nvSpPr>
        <p:spPr bwMode="auto">
          <a:xfrm>
            <a:off x="3995936" y="2060848"/>
            <a:ext cx="1066800" cy="3200400"/>
          </a:xfrm>
          <a:custGeom>
            <a:avLst/>
            <a:gdLst>
              <a:gd name="T0" fmla="*/ 493950647 w 576"/>
              <a:gd name="T1" fmla="*/ 0 h 2064"/>
              <a:gd name="T2" fmla="*/ 987901294 w 576"/>
              <a:gd name="T3" fmla="*/ 577031731 h 2064"/>
              <a:gd name="T4" fmla="*/ 0 w 576"/>
              <a:gd name="T5" fmla="*/ 1615691482 h 2064"/>
              <a:gd name="T6" fmla="*/ 0 w 576"/>
              <a:gd name="T7" fmla="*/ 2077316789 h 2064"/>
              <a:gd name="T8" fmla="*/ 1975802589 w 576"/>
              <a:gd name="T9" fmla="*/ 2147483647 h 20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2064"/>
              <a:gd name="T17" fmla="*/ 576 w 576"/>
              <a:gd name="T18" fmla="*/ 2064 h 20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2064">
                <a:moveTo>
                  <a:pt x="144" y="0"/>
                </a:moveTo>
                <a:lnTo>
                  <a:pt x="288" y="240"/>
                </a:lnTo>
                <a:lnTo>
                  <a:pt x="0" y="672"/>
                </a:lnTo>
                <a:lnTo>
                  <a:pt x="0" y="864"/>
                </a:lnTo>
                <a:lnTo>
                  <a:pt x="576" y="2064"/>
                </a:lnTo>
              </a:path>
            </a:pathLst>
          </a:custGeom>
          <a:noFill/>
          <a:ln w="57150" cmpd="sng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24" name="Textfeld 23"/>
          <p:cNvSpPr txBox="1"/>
          <p:nvPr/>
        </p:nvSpPr>
        <p:spPr>
          <a:xfrm>
            <a:off x="1475656" y="476672"/>
            <a:ext cx="3414717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b="1" dirty="0">
                <a:solidFill>
                  <a:srgbClr val="0070C0"/>
                </a:solidFill>
              </a:rPr>
              <a:t>Du</a:t>
            </a:r>
          </a:p>
          <a:p>
            <a:pPr algn="r"/>
            <a:r>
              <a:rPr lang="de-CH" b="1" dirty="0" err="1">
                <a:solidFill>
                  <a:srgbClr val="0070C0"/>
                </a:solidFill>
              </a:rPr>
              <a:t>müescht</a:t>
            </a:r>
            <a:r>
              <a:rPr lang="de-CH" b="1" dirty="0">
                <a:solidFill>
                  <a:srgbClr val="0070C0"/>
                </a:solidFill>
              </a:rPr>
              <a:t> </a:t>
            </a:r>
          </a:p>
          <a:p>
            <a:pPr algn="r"/>
            <a:r>
              <a:rPr lang="de-CH" b="1" dirty="0">
                <a:solidFill>
                  <a:srgbClr val="0070C0"/>
                </a:solidFill>
              </a:rPr>
              <a:t>mit der </a:t>
            </a:r>
          </a:p>
          <a:p>
            <a:pPr algn="r"/>
            <a:r>
              <a:rPr lang="de-CH" b="1" dirty="0" err="1">
                <a:solidFill>
                  <a:srgbClr val="0070C0"/>
                </a:solidFill>
              </a:rPr>
              <a:t>Scheeri</a:t>
            </a:r>
            <a:r>
              <a:rPr lang="de-CH" b="1" dirty="0">
                <a:solidFill>
                  <a:srgbClr val="0070C0"/>
                </a:solidFill>
              </a:rPr>
              <a:t> </a:t>
            </a:r>
          </a:p>
          <a:p>
            <a:pPr algn="r"/>
            <a:r>
              <a:rPr lang="de-CH" b="1" dirty="0">
                <a:solidFill>
                  <a:srgbClr val="0070C0"/>
                </a:solidFill>
              </a:rPr>
              <a:t>an de </a:t>
            </a:r>
          </a:p>
          <a:p>
            <a:pPr algn="r"/>
            <a:r>
              <a:rPr lang="de-CH" b="1" dirty="0" err="1">
                <a:solidFill>
                  <a:srgbClr val="0070C0"/>
                </a:solidFill>
              </a:rPr>
              <a:t>Zeewe</a:t>
            </a:r>
            <a:r>
              <a:rPr lang="de-CH" b="1" dirty="0">
                <a:solidFill>
                  <a:srgbClr val="0070C0"/>
                </a:solidFill>
              </a:rPr>
              <a:t> der</a:t>
            </a:r>
          </a:p>
          <a:p>
            <a:pPr algn="r"/>
            <a:r>
              <a:rPr lang="de-CH" b="1" dirty="0" err="1">
                <a:solidFill>
                  <a:srgbClr val="0070C0"/>
                </a:solidFill>
              </a:rPr>
              <a:t>Chees</a:t>
            </a:r>
            <a:r>
              <a:rPr lang="de-CH" b="1" dirty="0">
                <a:solidFill>
                  <a:srgbClr val="0070C0"/>
                </a:solidFill>
              </a:rPr>
              <a:t> </a:t>
            </a:r>
          </a:p>
          <a:p>
            <a:pPr algn="r"/>
            <a:r>
              <a:rPr lang="de-CH" b="1" dirty="0" err="1">
                <a:solidFill>
                  <a:srgbClr val="0070C0"/>
                </a:solidFill>
              </a:rPr>
              <a:t>chratzu</a:t>
            </a:r>
            <a:r>
              <a:rPr lang="de-CH" b="1" dirty="0">
                <a:solidFill>
                  <a:srgbClr val="0070C0"/>
                </a:solidFill>
              </a:rPr>
              <a:t>!</a:t>
            </a:r>
            <a:endParaRPr lang="de-CH" dirty="0"/>
          </a:p>
        </p:txBody>
      </p:sp>
      <p:sp>
        <p:nvSpPr>
          <p:cNvPr id="25" name="Textfeld 24"/>
          <p:cNvSpPr txBox="1"/>
          <p:nvPr/>
        </p:nvSpPr>
        <p:spPr>
          <a:xfrm>
            <a:off x="5220072" y="476672"/>
            <a:ext cx="3421129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err="1">
                <a:solidFill>
                  <a:srgbClr val="FF0000"/>
                </a:solidFill>
              </a:rPr>
              <a:t>Düü</a:t>
            </a:r>
            <a:endParaRPr lang="de-CH" b="1" dirty="0">
              <a:solidFill>
                <a:srgbClr val="FF0000"/>
              </a:solidFill>
            </a:endParaRPr>
          </a:p>
          <a:p>
            <a:r>
              <a:rPr lang="de-CH" b="1" dirty="0" err="1">
                <a:solidFill>
                  <a:srgbClr val="FF0000"/>
                </a:solidFill>
              </a:rPr>
              <a:t>müescht</a:t>
            </a:r>
            <a:r>
              <a:rPr lang="de-CH" b="1" dirty="0">
                <a:solidFill>
                  <a:srgbClr val="FF0000"/>
                </a:solidFill>
              </a:rPr>
              <a:t> </a:t>
            </a:r>
          </a:p>
          <a:p>
            <a:r>
              <a:rPr lang="de-CH" b="1" dirty="0">
                <a:solidFill>
                  <a:srgbClr val="FF0000"/>
                </a:solidFill>
              </a:rPr>
              <a:t>mit der </a:t>
            </a:r>
          </a:p>
          <a:p>
            <a:r>
              <a:rPr lang="de-CH" b="1" dirty="0" err="1">
                <a:solidFill>
                  <a:srgbClr val="FF0000"/>
                </a:solidFill>
              </a:rPr>
              <a:t>Schääri</a:t>
            </a:r>
            <a:r>
              <a:rPr lang="de-CH" b="1" dirty="0">
                <a:solidFill>
                  <a:srgbClr val="FF0000"/>
                </a:solidFill>
              </a:rPr>
              <a:t> </a:t>
            </a:r>
          </a:p>
          <a:p>
            <a:r>
              <a:rPr lang="de-CH" b="1" dirty="0">
                <a:solidFill>
                  <a:srgbClr val="FF0000"/>
                </a:solidFill>
              </a:rPr>
              <a:t>an de </a:t>
            </a:r>
          </a:p>
          <a:p>
            <a:r>
              <a:rPr lang="de-CH" b="1" dirty="0" err="1">
                <a:solidFill>
                  <a:srgbClr val="FF0000"/>
                </a:solidFill>
              </a:rPr>
              <a:t>Zääwe</a:t>
            </a:r>
            <a:r>
              <a:rPr lang="de-CH" b="1" dirty="0">
                <a:solidFill>
                  <a:srgbClr val="FF0000"/>
                </a:solidFill>
              </a:rPr>
              <a:t> der</a:t>
            </a:r>
          </a:p>
          <a:p>
            <a:r>
              <a:rPr lang="de-CH" b="1" dirty="0" err="1">
                <a:solidFill>
                  <a:srgbClr val="FF0000"/>
                </a:solidFill>
              </a:rPr>
              <a:t>Chääs</a:t>
            </a:r>
            <a:r>
              <a:rPr lang="de-CH" b="1" dirty="0">
                <a:solidFill>
                  <a:srgbClr val="FF0000"/>
                </a:solidFill>
              </a:rPr>
              <a:t> </a:t>
            </a:r>
          </a:p>
          <a:p>
            <a:r>
              <a:rPr lang="de-CH" b="1" dirty="0" err="1">
                <a:solidFill>
                  <a:srgbClr val="FF0000"/>
                </a:solidFill>
              </a:rPr>
              <a:t>chratzu</a:t>
            </a:r>
            <a:r>
              <a:rPr lang="de-CH" b="1" dirty="0">
                <a:solidFill>
                  <a:srgbClr val="FF0000"/>
                </a:solidFill>
              </a:rPr>
              <a:t>!</a:t>
            </a:r>
            <a:endParaRPr lang="de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sz="2800" b="1" dirty="0">
                <a:solidFill>
                  <a:schemeClr val="tx1"/>
                </a:solidFill>
              </a:rPr>
              <a:t>Die Besiedlung des Wallis: Die Alemannen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pic>
        <p:nvPicPr>
          <p:cNvPr id="18330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362075"/>
            <a:ext cx="6096000" cy="50101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183307" name="Line 11"/>
          <p:cNvSpPr>
            <a:spLocks noChangeShapeType="1"/>
          </p:cNvSpPr>
          <p:nvPr/>
        </p:nvSpPr>
        <p:spPr bwMode="auto">
          <a:xfrm>
            <a:off x="4267200" y="1447800"/>
            <a:ext cx="0" cy="7620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CH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252788" y="2489200"/>
            <a:ext cx="1319212" cy="1516063"/>
            <a:chOff x="2049" y="1568"/>
            <a:chExt cx="831" cy="955"/>
          </a:xfrm>
        </p:grpSpPr>
        <p:sp>
          <p:nvSpPr>
            <p:cNvPr id="6174" name="Freeform 13"/>
            <p:cNvSpPr>
              <a:spLocks/>
            </p:cNvSpPr>
            <p:nvPr/>
          </p:nvSpPr>
          <p:spPr bwMode="auto">
            <a:xfrm>
              <a:off x="2049" y="1568"/>
              <a:ext cx="770" cy="955"/>
            </a:xfrm>
            <a:custGeom>
              <a:avLst/>
              <a:gdLst>
                <a:gd name="T0" fmla="*/ 732 w 770"/>
                <a:gd name="T1" fmla="*/ 0 h 955"/>
                <a:gd name="T2" fmla="*/ 668 w 770"/>
                <a:gd name="T3" fmla="*/ 19 h 955"/>
                <a:gd name="T4" fmla="*/ 560 w 770"/>
                <a:gd name="T5" fmla="*/ 70 h 955"/>
                <a:gd name="T6" fmla="*/ 516 w 770"/>
                <a:gd name="T7" fmla="*/ 121 h 955"/>
                <a:gd name="T8" fmla="*/ 421 w 770"/>
                <a:gd name="T9" fmla="*/ 178 h 955"/>
                <a:gd name="T10" fmla="*/ 370 w 770"/>
                <a:gd name="T11" fmla="*/ 210 h 955"/>
                <a:gd name="T12" fmla="*/ 338 w 770"/>
                <a:gd name="T13" fmla="*/ 235 h 955"/>
                <a:gd name="T14" fmla="*/ 281 w 770"/>
                <a:gd name="T15" fmla="*/ 273 h 955"/>
                <a:gd name="T16" fmla="*/ 262 w 770"/>
                <a:gd name="T17" fmla="*/ 286 h 955"/>
                <a:gd name="T18" fmla="*/ 192 w 770"/>
                <a:gd name="T19" fmla="*/ 350 h 955"/>
                <a:gd name="T20" fmla="*/ 116 w 770"/>
                <a:gd name="T21" fmla="*/ 394 h 955"/>
                <a:gd name="T22" fmla="*/ 78 w 770"/>
                <a:gd name="T23" fmla="*/ 419 h 955"/>
                <a:gd name="T24" fmla="*/ 33 w 770"/>
                <a:gd name="T25" fmla="*/ 483 h 955"/>
                <a:gd name="T26" fmla="*/ 72 w 770"/>
                <a:gd name="T27" fmla="*/ 788 h 955"/>
                <a:gd name="T28" fmla="*/ 84 w 770"/>
                <a:gd name="T29" fmla="*/ 807 h 955"/>
                <a:gd name="T30" fmla="*/ 122 w 770"/>
                <a:gd name="T31" fmla="*/ 832 h 955"/>
                <a:gd name="T32" fmla="*/ 179 w 770"/>
                <a:gd name="T33" fmla="*/ 883 h 955"/>
                <a:gd name="T34" fmla="*/ 287 w 770"/>
                <a:gd name="T35" fmla="*/ 934 h 955"/>
                <a:gd name="T36" fmla="*/ 345 w 770"/>
                <a:gd name="T37" fmla="*/ 946 h 955"/>
                <a:gd name="T38" fmla="*/ 503 w 770"/>
                <a:gd name="T39" fmla="*/ 940 h 955"/>
                <a:gd name="T40" fmla="*/ 725 w 770"/>
                <a:gd name="T41" fmla="*/ 927 h 955"/>
                <a:gd name="T42" fmla="*/ 770 w 770"/>
                <a:gd name="T43" fmla="*/ 940 h 95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70"/>
                <a:gd name="T67" fmla="*/ 0 h 955"/>
                <a:gd name="T68" fmla="*/ 770 w 770"/>
                <a:gd name="T69" fmla="*/ 955 h 95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70" h="955">
                  <a:moveTo>
                    <a:pt x="732" y="0"/>
                  </a:moveTo>
                  <a:cubicBezTo>
                    <a:pt x="710" y="7"/>
                    <a:pt x="689" y="12"/>
                    <a:pt x="668" y="19"/>
                  </a:cubicBezTo>
                  <a:cubicBezTo>
                    <a:pt x="621" y="50"/>
                    <a:pt x="614" y="56"/>
                    <a:pt x="560" y="70"/>
                  </a:cubicBezTo>
                  <a:cubicBezTo>
                    <a:pt x="535" y="86"/>
                    <a:pt x="539" y="102"/>
                    <a:pt x="516" y="121"/>
                  </a:cubicBezTo>
                  <a:cubicBezTo>
                    <a:pt x="488" y="142"/>
                    <a:pt x="454" y="167"/>
                    <a:pt x="421" y="178"/>
                  </a:cubicBezTo>
                  <a:cubicBezTo>
                    <a:pt x="404" y="189"/>
                    <a:pt x="385" y="197"/>
                    <a:pt x="370" y="210"/>
                  </a:cubicBezTo>
                  <a:cubicBezTo>
                    <a:pt x="333" y="240"/>
                    <a:pt x="381" y="221"/>
                    <a:pt x="338" y="235"/>
                  </a:cubicBezTo>
                  <a:cubicBezTo>
                    <a:pt x="319" y="247"/>
                    <a:pt x="299" y="260"/>
                    <a:pt x="281" y="273"/>
                  </a:cubicBezTo>
                  <a:cubicBezTo>
                    <a:pt x="274" y="277"/>
                    <a:pt x="262" y="286"/>
                    <a:pt x="262" y="286"/>
                  </a:cubicBezTo>
                  <a:cubicBezTo>
                    <a:pt x="236" y="325"/>
                    <a:pt x="232" y="329"/>
                    <a:pt x="192" y="350"/>
                  </a:cubicBezTo>
                  <a:cubicBezTo>
                    <a:pt x="172" y="377"/>
                    <a:pt x="143" y="377"/>
                    <a:pt x="116" y="394"/>
                  </a:cubicBezTo>
                  <a:cubicBezTo>
                    <a:pt x="103" y="401"/>
                    <a:pt x="78" y="419"/>
                    <a:pt x="78" y="419"/>
                  </a:cubicBezTo>
                  <a:cubicBezTo>
                    <a:pt x="62" y="441"/>
                    <a:pt x="52" y="463"/>
                    <a:pt x="33" y="483"/>
                  </a:cubicBezTo>
                  <a:cubicBezTo>
                    <a:pt x="8" y="561"/>
                    <a:pt x="0" y="735"/>
                    <a:pt x="72" y="788"/>
                  </a:cubicBezTo>
                  <a:cubicBezTo>
                    <a:pt x="76" y="794"/>
                    <a:pt x="78" y="802"/>
                    <a:pt x="84" y="807"/>
                  </a:cubicBezTo>
                  <a:cubicBezTo>
                    <a:pt x="95" y="817"/>
                    <a:pt x="122" y="832"/>
                    <a:pt x="122" y="832"/>
                  </a:cubicBezTo>
                  <a:cubicBezTo>
                    <a:pt x="138" y="855"/>
                    <a:pt x="151" y="874"/>
                    <a:pt x="179" y="883"/>
                  </a:cubicBezTo>
                  <a:cubicBezTo>
                    <a:pt x="213" y="906"/>
                    <a:pt x="246" y="924"/>
                    <a:pt x="287" y="934"/>
                  </a:cubicBezTo>
                  <a:cubicBezTo>
                    <a:pt x="310" y="948"/>
                    <a:pt x="318" y="955"/>
                    <a:pt x="345" y="946"/>
                  </a:cubicBezTo>
                  <a:cubicBezTo>
                    <a:pt x="401" y="953"/>
                    <a:pt x="445" y="944"/>
                    <a:pt x="503" y="940"/>
                  </a:cubicBezTo>
                  <a:cubicBezTo>
                    <a:pt x="571" y="905"/>
                    <a:pt x="651" y="923"/>
                    <a:pt x="725" y="927"/>
                  </a:cubicBezTo>
                  <a:cubicBezTo>
                    <a:pt x="766" y="934"/>
                    <a:pt x="754" y="924"/>
                    <a:pt x="770" y="940"/>
                  </a:cubicBezTo>
                </a:path>
              </a:pathLst>
            </a:custGeom>
            <a:noFill/>
            <a:ln w="76200" cmpd="sng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6175" name="Line 14"/>
            <p:cNvSpPr>
              <a:spLocks noChangeShapeType="1"/>
            </p:cNvSpPr>
            <p:nvPr/>
          </p:nvSpPr>
          <p:spPr bwMode="auto">
            <a:xfrm>
              <a:off x="2784" y="2496"/>
              <a:ext cx="96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CH"/>
            </a:p>
          </p:txBody>
        </p:sp>
      </p:grpSp>
      <p:sp>
        <p:nvSpPr>
          <p:cNvPr id="183311" name="Line 15"/>
          <p:cNvSpPr>
            <a:spLocks noChangeShapeType="1"/>
          </p:cNvSpPr>
          <p:nvPr/>
        </p:nvSpPr>
        <p:spPr bwMode="auto">
          <a:xfrm flipV="1">
            <a:off x="4800600" y="2209800"/>
            <a:ext cx="1143000" cy="1524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CH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419600" y="2470150"/>
            <a:ext cx="176213" cy="806450"/>
            <a:chOff x="2784" y="1556"/>
            <a:chExt cx="111" cy="508"/>
          </a:xfrm>
        </p:grpSpPr>
        <p:sp>
          <p:nvSpPr>
            <p:cNvPr id="6172" name="Freeform 17"/>
            <p:cNvSpPr>
              <a:spLocks/>
            </p:cNvSpPr>
            <p:nvPr/>
          </p:nvSpPr>
          <p:spPr bwMode="auto">
            <a:xfrm>
              <a:off x="2832" y="1556"/>
              <a:ext cx="63" cy="460"/>
            </a:xfrm>
            <a:custGeom>
              <a:avLst/>
              <a:gdLst>
                <a:gd name="T0" fmla="*/ 30 w 108"/>
                <a:gd name="T1" fmla="*/ 0 h 603"/>
                <a:gd name="T2" fmla="*/ 37 w 108"/>
                <a:gd name="T3" fmla="*/ 37 h 603"/>
                <a:gd name="T4" fmla="*/ 17 w 108"/>
                <a:gd name="T5" fmla="*/ 229 h 603"/>
                <a:gd name="T6" fmla="*/ 9 w 108"/>
                <a:gd name="T7" fmla="*/ 296 h 603"/>
                <a:gd name="T8" fmla="*/ 0 w 108"/>
                <a:gd name="T9" fmla="*/ 351 h 6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603"/>
                <a:gd name="T17" fmla="*/ 108 w 108"/>
                <a:gd name="T18" fmla="*/ 603 h 6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603">
                  <a:moveTo>
                    <a:pt x="89" y="0"/>
                  </a:moveTo>
                  <a:cubicBezTo>
                    <a:pt x="95" y="20"/>
                    <a:pt x="101" y="42"/>
                    <a:pt x="108" y="63"/>
                  </a:cubicBezTo>
                  <a:cubicBezTo>
                    <a:pt x="101" y="172"/>
                    <a:pt x="89" y="289"/>
                    <a:pt x="51" y="393"/>
                  </a:cubicBezTo>
                  <a:cubicBezTo>
                    <a:pt x="45" y="436"/>
                    <a:pt x="38" y="466"/>
                    <a:pt x="26" y="508"/>
                  </a:cubicBezTo>
                  <a:cubicBezTo>
                    <a:pt x="16" y="538"/>
                    <a:pt x="0" y="570"/>
                    <a:pt x="0" y="603"/>
                  </a:cubicBezTo>
                </a:path>
              </a:pathLst>
            </a:custGeom>
            <a:noFill/>
            <a:ln w="76200" cmpd="sng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6173" name="Line 18"/>
            <p:cNvSpPr>
              <a:spLocks noChangeShapeType="1"/>
            </p:cNvSpPr>
            <p:nvPr/>
          </p:nvSpPr>
          <p:spPr bwMode="auto">
            <a:xfrm flipH="1">
              <a:off x="2784" y="1968"/>
              <a:ext cx="48" cy="96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CH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716463" y="2419350"/>
            <a:ext cx="1074737" cy="628650"/>
            <a:chOff x="2971" y="1524"/>
            <a:chExt cx="677" cy="396"/>
          </a:xfrm>
        </p:grpSpPr>
        <p:sp>
          <p:nvSpPr>
            <p:cNvPr id="6170" name="Freeform 20"/>
            <p:cNvSpPr>
              <a:spLocks/>
            </p:cNvSpPr>
            <p:nvPr/>
          </p:nvSpPr>
          <p:spPr bwMode="auto">
            <a:xfrm>
              <a:off x="2971" y="1524"/>
              <a:ext cx="622" cy="355"/>
            </a:xfrm>
            <a:custGeom>
              <a:avLst/>
              <a:gdLst>
                <a:gd name="T0" fmla="*/ 0 w 622"/>
                <a:gd name="T1" fmla="*/ 0 h 355"/>
                <a:gd name="T2" fmla="*/ 38 w 622"/>
                <a:gd name="T3" fmla="*/ 32 h 355"/>
                <a:gd name="T4" fmla="*/ 115 w 622"/>
                <a:gd name="T5" fmla="*/ 133 h 355"/>
                <a:gd name="T6" fmla="*/ 267 w 622"/>
                <a:gd name="T7" fmla="*/ 228 h 355"/>
                <a:gd name="T8" fmla="*/ 388 w 622"/>
                <a:gd name="T9" fmla="*/ 292 h 355"/>
                <a:gd name="T10" fmla="*/ 515 w 622"/>
                <a:gd name="T11" fmla="*/ 317 h 355"/>
                <a:gd name="T12" fmla="*/ 622 w 622"/>
                <a:gd name="T13" fmla="*/ 355 h 3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2"/>
                <a:gd name="T22" fmla="*/ 0 h 355"/>
                <a:gd name="T23" fmla="*/ 622 w 622"/>
                <a:gd name="T24" fmla="*/ 355 h 3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2" h="355">
                  <a:moveTo>
                    <a:pt x="0" y="0"/>
                  </a:moveTo>
                  <a:cubicBezTo>
                    <a:pt x="11" y="11"/>
                    <a:pt x="26" y="20"/>
                    <a:pt x="38" y="32"/>
                  </a:cubicBezTo>
                  <a:cubicBezTo>
                    <a:pt x="67" y="61"/>
                    <a:pt x="85" y="103"/>
                    <a:pt x="115" y="133"/>
                  </a:cubicBezTo>
                  <a:cubicBezTo>
                    <a:pt x="156" y="174"/>
                    <a:pt x="214" y="205"/>
                    <a:pt x="267" y="228"/>
                  </a:cubicBezTo>
                  <a:cubicBezTo>
                    <a:pt x="310" y="246"/>
                    <a:pt x="343" y="273"/>
                    <a:pt x="388" y="292"/>
                  </a:cubicBezTo>
                  <a:cubicBezTo>
                    <a:pt x="428" y="308"/>
                    <a:pt x="473" y="301"/>
                    <a:pt x="515" y="317"/>
                  </a:cubicBezTo>
                  <a:cubicBezTo>
                    <a:pt x="540" y="326"/>
                    <a:pt x="592" y="355"/>
                    <a:pt x="622" y="355"/>
                  </a:cubicBezTo>
                </a:path>
              </a:pathLst>
            </a:custGeom>
            <a:noFill/>
            <a:ln w="76200" cmpd="sng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6171" name="Line 21"/>
            <p:cNvSpPr>
              <a:spLocks noChangeShapeType="1"/>
            </p:cNvSpPr>
            <p:nvPr/>
          </p:nvSpPr>
          <p:spPr bwMode="auto">
            <a:xfrm>
              <a:off x="3552" y="1872"/>
              <a:ext cx="96" cy="48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CH"/>
            </a:p>
          </p:txBody>
        </p:sp>
      </p:grpSp>
      <p:sp>
        <p:nvSpPr>
          <p:cNvPr id="183318" name="Line 22"/>
          <p:cNvSpPr>
            <a:spLocks noChangeShapeType="1"/>
          </p:cNvSpPr>
          <p:nvPr/>
        </p:nvSpPr>
        <p:spPr bwMode="auto">
          <a:xfrm>
            <a:off x="6019800" y="3048000"/>
            <a:ext cx="381000" cy="2286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83319" name="Line 23"/>
          <p:cNvSpPr>
            <a:spLocks noChangeShapeType="1"/>
          </p:cNvSpPr>
          <p:nvPr/>
        </p:nvSpPr>
        <p:spPr bwMode="auto">
          <a:xfrm flipH="1">
            <a:off x="5715000" y="3124200"/>
            <a:ext cx="152400" cy="533400"/>
          </a:xfrm>
          <a:prstGeom prst="line">
            <a:avLst/>
          </a:prstGeom>
          <a:noFill/>
          <a:ln w="7620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83320" name="Line 24"/>
          <p:cNvSpPr>
            <a:spLocks noChangeShapeType="1"/>
          </p:cNvSpPr>
          <p:nvPr/>
        </p:nvSpPr>
        <p:spPr bwMode="auto">
          <a:xfrm>
            <a:off x="457200" y="1600200"/>
            <a:ext cx="12192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83321" name="WordArt 25"/>
          <p:cNvSpPr>
            <a:spLocks noChangeArrowheads="1" noChangeShapeType="1" noTextEdit="1"/>
          </p:cNvSpPr>
          <p:nvPr/>
        </p:nvSpPr>
        <p:spPr bwMode="auto">
          <a:xfrm>
            <a:off x="457200" y="1981200"/>
            <a:ext cx="14732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CH" sz="2400" kern="1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bis ca. 700</a:t>
            </a:r>
          </a:p>
        </p:txBody>
      </p:sp>
      <p:sp>
        <p:nvSpPr>
          <p:cNvPr id="183322" name="Line 26"/>
          <p:cNvSpPr>
            <a:spLocks noChangeShapeType="1"/>
          </p:cNvSpPr>
          <p:nvPr/>
        </p:nvSpPr>
        <p:spPr bwMode="auto">
          <a:xfrm>
            <a:off x="457200" y="2743200"/>
            <a:ext cx="1143000" cy="0"/>
          </a:xfrm>
          <a:prstGeom prst="line">
            <a:avLst/>
          </a:prstGeom>
          <a:noFill/>
          <a:ln w="7620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83323" name="WordArt 27"/>
          <p:cNvSpPr>
            <a:spLocks noChangeArrowheads="1" noChangeShapeType="1" noTextEdit="1"/>
          </p:cNvSpPr>
          <p:nvPr/>
        </p:nvSpPr>
        <p:spPr bwMode="auto">
          <a:xfrm>
            <a:off x="457200" y="2971800"/>
            <a:ext cx="14732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CH" sz="2400" kern="1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Infiltration</a:t>
            </a: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953000" y="3487738"/>
            <a:ext cx="268288" cy="855662"/>
            <a:chOff x="3120" y="2197"/>
            <a:chExt cx="169" cy="539"/>
          </a:xfrm>
        </p:grpSpPr>
        <p:sp>
          <p:nvSpPr>
            <p:cNvPr id="6168" name="Freeform 29"/>
            <p:cNvSpPr>
              <a:spLocks/>
            </p:cNvSpPr>
            <p:nvPr/>
          </p:nvSpPr>
          <p:spPr bwMode="auto">
            <a:xfrm>
              <a:off x="3187" y="2197"/>
              <a:ext cx="102" cy="476"/>
            </a:xfrm>
            <a:custGeom>
              <a:avLst/>
              <a:gdLst>
                <a:gd name="T0" fmla="*/ 76 w 102"/>
                <a:gd name="T1" fmla="*/ 0 h 476"/>
                <a:gd name="T2" fmla="*/ 102 w 102"/>
                <a:gd name="T3" fmla="*/ 114 h 476"/>
                <a:gd name="T4" fmla="*/ 45 w 102"/>
                <a:gd name="T5" fmla="*/ 381 h 476"/>
                <a:gd name="T6" fmla="*/ 0 w 102"/>
                <a:gd name="T7" fmla="*/ 476 h 476"/>
                <a:gd name="T8" fmla="*/ 29 w 102"/>
                <a:gd name="T9" fmla="*/ 443 h 4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"/>
                <a:gd name="T16" fmla="*/ 0 h 476"/>
                <a:gd name="T17" fmla="*/ 102 w 102"/>
                <a:gd name="T18" fmla="*/ 476 h 4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" h="476">
                  <a:moveTo>
                    <a:pt x="76" y="0"/>
                  </a:moveTo>
                  <a:cubicBezTo>
                    <a:pt x="86" y="37"/>
                    <a:pt x="94" y="75"/>
                    <a:pt x="102" y="114"/>
                  </a:cubicBezTo>
                  <a:cubicBezTo>
                    <a:pt x="95" y="192"/>
                    <a:pt x="76" y="307"/>
                    <a:pt x="45" y="381"/>
                  </a:cubicBezTo>
                  <a:cubicBezTo>
                    <a:pt x="34" y="405"/>
                    <a:pt x="0" y="454"/>
                    <a:pt x="0" y="476"/>
                  </a:cubicBezTo>
                  <a:lnTo>
                    <a:pt x="29" y="443"/>
                  </a:ln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6169" name="Line 30"/>
            <p:cNvSpPr>
              <a:spLocks noChangeShapeType="1"/>
            </p:cNvSpPr>
            <p:nvPr/>
          </p:nvSpPr>
          <p:spPr bwMode="auto">
            <a:xfrm flipH="1">
              <a:off x="3120" y="2640"/>
              <a:ext cx="96" cy="96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CH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4343400" y="4092575"/>
            <a:ext cx="363538" cy="708025"/>
            <a:chOff x="2736" y="2578"/>
            <a:chExt cx="229" cy="446"/>
          </a:xfrm>
        </p:grpSpPr>
        <p:sp>
          <p:nvSpPr>
            <p:cNvPr id="6166" name="Freeform 32"/>
            <p:cNvSpPr>
              <a:spLocks/>
            </p:cNvSpPr>
            <p:nvPr/>
          </p:nvSpPr>
          <p:spPr bwMode="auto">
            <a:xfrm>
              <a:off x="2762" y="2578"/>
              <a:ext cx="203" cy="414"/>
            </a:xfrm>
            <a:custGeom>
              <a:avLst/>
              <a:gdLst>
                <a:gd name="T0" fmla="*/ 146 w 203"/>
                <a:gd name="T1" fmla="*/ 0 h 414"/>
                <a:gd name="T2" fmla="*/ 197 w 203"/>
                <a:gd name="T3" fmla="*/ 89 h 414"/>
                <a:gd name="T4" fmla="*/ 203 w 203"/>
                <a:gd name="T5" fmla="*/ 165 h 414"/>
                <a:gd name="T6" fmla="*/ 76 w 203"/>
                <a:gd name="T7" fmla="*/ 349 h 414"/>
                <a:gd name="T8" fmla="*/ 19 w 203"/>
                <a:gd name="T9" fmla="*/ 387 h 414"/>
                <a:gd name="T10" fmla="*/ 0 w 203"/>
                <a:gd name="T11" fmla="*/ 413 h 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3"/>
                <a:gd name="T19" fmla="*/ 0 h 414"/>
                <a:gd name="T20" fmla="*/ 203 w 203"/>
                <a:gd name="T21" fmla="*/ 414 h 4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3" h="414">
                  <a:moveTo>
                    <a:pt x="146" y="0"/>
                  </a:moveTo>
                  <a:cubicBezTo>
                    <a:pt x="201" y="13"/>
                    <a:pt x="179" y="42"/>
                    <a:pt x="197" y="89"/>
                  </a:cubicBezTo>
                  <a:cubicBezTo>
                    <a:pt x="199" y="114"/>
                    <a:pt x="203" y="139"/>
                    <a:pt x="203" y="165"/>
                  </a:cubicBezTo>
                  <a:cubicBezTo>
                    <a:pt x="203" y="226"/>
                    <a:pt x="132" y="331"/>
                    <a:pt x="76" y="349"/>
                  </a:cubicBezTo>
                  <a:cubicBezTo>
                    <a:pt x="57" y="367"/>
                    <a:pt x="44" y="378"/>
                    <a:pt x="19" y="387"/>
                  </a:cubicBezTo>
                  <a:cubicBezTo>
                    <a:pt x="5" y="414"/>
                    <a:pt x="15" y="413"/>
                    <a:pt x="0" y="413"/>
                  </a:cubicBez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6167" name="Line 33"/>
            <p:cNvSpPr>
              <a:spLocks noChangeShapeType="1"/>
            </p:cNvSpPr>
            <p:nvPr/>
          </p:nvSpPr>
          <p:spPr bwMode="auto">
            <a:xfrm flipH="1">
              <a:off x="2736" y="2928"/>
              <a:ext cx="96" cy="96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CH"/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676650" y="4162425"/>
            <a:ext cx="438150" cy="790575"/>
            <a:chOff x="2316" y="2622"/>
            <a:chExt cx="276" cy="498"/>
          </a:xfrm>
        </p:grpSpPr>
        <p:sp>
          <p:nvSpPr>
            <p:cNvPr id="6164" name="Freeform 35"/>
            <p:cNvSpPr>
              <a:spLocks/>
            </p:cNvSpPr>
            <p:nvPr/>
          </p:nvSpPr>
          <p:spPr bwMode="auto">
            <a:xfrm>
              <a:off x="2316" y="2622"/>
              <a:ext cx="211" cy="470"/>
            </a:xfrm>
            <a:custGeom>
              <a:avLst/>
              <a:gdLst>
                <a:gd name="T0" fmla="*/ 20 w 211"/>
                <a:gd name="T1" fmla="*/ 0 h 470"/>
                <a:gd name="T2" fmla="*/ 20 w 211"/>
                <a:gd name="T3" fmla="*/ 216 h 470"/>
                <a:gd name="T4" fmla="*/ 211 w 211"/>
                <a:gd name="T5" fmla="*/ 470 h 470"/>
                <a:gd name="T6" fmla="*/ 0 60000 65536"/>
                <a:gd name="T7" fmla="*/ 0 60000 65536"/>
                <a:gd name="T8" fmla="*/ 0 60000 65536"/>
                <a:gd name="T9" fmla="*/ 0 w 211"/>
                <a:gd name="T10" fmla="*/ 0 h 470"/>
                <a:gd name="T11" fmla="*/ 211 w 211"/>
                <a:gd name="T12" fmla="*/ 470 h 4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" h="470">
                  <a:moveTo>
                    <a:pt x="20" y="0"/>
                  </a:moveTo>
                  <a:cubicBezTo>
                    <a:pt x="0" y="85"/>
                    <a:pt x="9" y="35"/>
                    <a:pt x="20" y="216"/>
                  </a:cubicBezTo>
                  <a:cubicBezTo>
                    <a:pt x="26" y="320"/>
                    <a:pt x="90" y="470"/>
                    <a:pt x="211" y="470"/>
                  </a:cubicBez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6165" name="Line 36"/>
            <p:cNvSpPr>
              <a:spLocks noChangeShapeType="1"/>
            </p:cNvSpPr>
            <p:nvPr/>
          </p:nvSpPr>
          <p:spPr bwMode="auto">
            <a:xfrm>
              <a:off x="2496" y="3072"/>
              <a:ext cx="96" cy="4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CH"/>
            </a:p>
          </p:txBody>
        </p:sp>
      </p:grpSp>
      <p:sp>
        <p:nvSpPr>
          <p:cNvPr id="183333" name="Line 37"/>
          <p:cNvSpPr>
            <a:spLocks noChangeShapeType="1"/>
          </p:cNvSpPr>
          <p:nvPr/>
        </p:nvSpPr>
        <p:spPr bwMode="auto">
          <a:xfrm>
            <a:off x="457200" y="5181600"/>
            <a:ext cx="12192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83334" name="WordArt 38"/>
          <p:cNvSpPr>
            <a:spLocks noChangeArrowheads="1" noChangeShapeType="1" noTextEdit="1"/>
          </p:cNvSpPr>
          <p:nvPr/>
        </p:nvSpPr>
        <p:spPr bwMode="auto">
          <a:xfrm>
            <a:off x="304800" y="5562600"/>
            <a:ext cx="16383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CH" sz="24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bis ca. 1000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8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7" grpId="0" animBg="1"/>
      <p:bldP spid="183311" grpId="0" animBg="1"/>
      <p:bldP spid="183318" grpId="0" animBg="1"/>
      <p:bldP spid="183319" grpId="0" animBg="1"/>
      <p:bldP spid="183320" grpId="0" animBg="1"/>
      <p:bldP spid="183321" grpId="0" animBg="1"/>
      <p:bldP spid="183322" grpId="0" animBg="1"/>
      <p:bldP spid="183323" grpId="0" animBg="1"/>
      <p:bldP spid="183333" grpId="0" animBg="1"/>
      <p:bldP spid="1833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4000" b="1" dirty="0">
                <a:solidFill>
                  <a:schemeClr val="tx1"/>
                </a:solidFill>
              </a:rPr>
              <a:t>Der Stauraum</a:t>
            </a:r>
            <a:endParaRPr lang="de-DE" sz="4000" b="1" dirty="0">
              <a:solidFill>
                <a:schemeClr val="tx1"/>
              </a:solidFill>
            </a:endParaRPr>
          </a:p>
        </p:txBody>
      </p:sp>
      <p:pic>
        <p:nvPicPr>
          <p:cNvPr id="117912" name="Picture 152" descr="Einwand_Alemann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412875"/>
            <a:ext cx="5689600" cy="516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913" name="Oval 153"/>
          <p:cNvSpPr>
            <a:spLocks noChangeArrowheads="1"/>
          </p:cNvSpPr>
          <p:nvPr/>
        </p:nvSpPr>
        <p:spPr bwMode="auto">
          <a:xfrm>
            <a:off x="4283968" y="3141663"/>
            <a:ext cx="792857" cy="1727497"/>
          </a:xfrm>
          <a:prstGeom prst="ellipse">
            <a:avLst/>
          </a:prstGeom>
          <a:gradFill rotWithShape="1">
            <a:gsLst>
              <a:gs pos="0">
                <a:schemeClr val="accent1">
                  <a:alpha val="44000"/>
                </a:schemeClr>
              </a:gs>
              <a:gs pos="100000">
                <a:schemeClr val="accent1">
                  <a:gamma/>
                  <a:shade val="46275"/>
                  <a:invGamma/>
                  <a:alpha val="48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117914" name="Oval 154"/>
          <p:cNvSpPr>
            <a:spLocks noChangeArrowheads="1"/>
          </p:cNvSpPr>
          <p:nvPr/>
        </p:nvSpPr>
        <p:spPr bwMode="auto">
          <a:xfrm rot="5400000">
            <a:off x="7885906" y="3933032"/>
            <a:ext cx="358775" cy="935038"/>
          </a:xfrm>
          <a:prstGeom prst="ellipse">
            <a:avLst/>
          </a:prstGeom>
          <a:gradFill rotWithShape="1">
            <a:gsLst>
              <a:gs pos="0">
                <a:schemeClr val="accent1">
                  <a:alpha val="44000"/>
                </a:schemeClr>
              </a:gs>
              <a:gs pos="100000">
                <a:schemeClr val="accent1">
                  <a:gamma/>
                  <a:shade val="46275"/>
                  <a:invGamma/>
                  <a:alpha val="48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117915" name="Text Box 155"/>
          <p:cNvSpPr txBox="1">
            <a:spLocks noChangeArrowheads="1"/>
          </p:cNvSpPr>
          <p:nvPr/>
        </p:nvSpPr>
        <p:spPr bwMode="auto">
          <a:xfrm>
            <a:off x="7575550" y="4811713"/>
            <a:ext cx="125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1800" b="1"/>
              <a:t>Stauzone</a:t>
            </a:r>
            <a:endParaRPr lang="de-DE" sz="1800" b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1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7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7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7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13" grpId="0" animBg="1"/>
      <p:bldP spid="117914" grpId="0" animBg="1"/>
      <p:bldP spid="1179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125538"/>
            <a:ext cx="5414962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1" name="Freeform 5"/>
          <p:cNvSpPr>
            <a:spLocks/>
          </p:cNvSpPr>
          <p:nvPr/>
        </p:nvSpPr>
        <p:spPr bwMode="auto">
          <a:xfrm>
            <a:off x="2411760" y="2204864"/>
            <a:ext cx="1066800" cy="3200400"/>
          </a:xfrm>
          <a:custGeom>
            <a:avLst/>
            <a:gdLst>
              <a:gd name="T0" fmla="*/ 493950647 w 576"/>
              <a:gd name="T1" fmla="*/ 0 h 2064"/>
              <a:gd name="T2" fmla="*/ 987901294 w 576"/>
              <a:gd name="T3" fmla="*/ 577031731 h 2064"/>
              <a:gd name="T4" fmla="*/ 0 w 576"/>
              <a:gd name="T5" fmla="*/ 1615691482 h 2064"/>
              <a:gd name="T6" fmla="*/ 0 w 576"/>
              <a:gd name="T7" fmla="*/ 2077316789 h 2064"/>
              <a:gd name="T8" fmla="*/ 1975802589 w 576"/>
              <a:gd name="T9" fmla="*/ 2147483647 h 20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2064"/>
              <a:gd name="T17" fmla="*/ 576 w 576"/>
              <a:gd name="T18" fmla="*/ 2064 h 20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2064">
                <a:moveTo>
                  <a:pt x="144" y="0"/>
                </a:moveTo>
                <a:lnTo>
                  <a:pt x="288" y="240"/>
                </a:lnTo>
                <a:lnTo>
                  <a:pt x="0" y="672"/>
                </a:lnTo>
                <a:lnTo>
                  <a:pt x="0" y="864"/>
                </a:lnTo>
                <a:lnTo>
                  <a:pt x="576" y="2064"/>
                </a:lnTo>
              </a:path>
            </a:pathLst>
          </a:custGeom>
          <a:noFill/>
          <a:ln w="57150" cmpd="sng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3138488" y="4173538"/>
            <a:ext cx="727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CH" sz="1800" b="1">
                <a:solidFill>
                  <a:srgbClr val="CC0000"/>
                </a:solidFill>
                <a:latin typeface="Times" charset="0"/>
              </a:rPr>
              <a:t>ää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2555776" y="4365104"/>
            <a:ext cx="568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CH" sz="1800" b="1">
                <a:solidFill>
                  <a:srgbClr val="CC0000"/>
                </a:solidFill>
                <a:latin typeface="Times" charset="0"/>
              </a:rPr>
              <a:t>ee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5940425" y="1916113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CH" sz="1800" b="1">
                <a:solidFill>
                  <a:srgbClr val="CC0000"/>
                </a:solidFill>
                <a:latin typeface="Times" charset="0"/>
              </a:rPr>
              <a:t>«ee» / «ää»: Cheess / Chääs                                    Braunvieh / Fleckvieh</a:t>
            </a:r>
            <a:endParaRPr lang="de-CH" sz="1800">
              <a:latin typeface="Times" charset="0"/>
            </a:endParaRP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3062288" y="478313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CH" sz="1800" b="1">
                <a:solidFill>
                  <a:srgbClr val="CC0000"/>
                </a:solidFill>
                <a:latin typeface="Times" charset="0"/>
              </a:rPr>
              <a:t>ä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3367088" y="470693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CH" sz="1800" b="1">
                <a:solidFill>
                  <a:srgbClr val="CC0000"/>
                </a:solidFill>
                <a:latin typeface="Times" charset="0"/>
              </a:rPr>
              <a:t>e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5940425" y="3408363"/>
            <a:ext cx="320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CH" sz="1800" b="1">
                <a:solidFill>
                  <a:srgbClr val="CC0000"/>
                </a:solidFill>
                <a:latin typeface="Times" charset="0"/>
              </a:rPr>
              <a:t>«ä» / «e»: kchännu / pchennu</a:t>
            </a:r>
            <a:endParaRPr lang="de-CH" sz="1800">
              <a:latin typeface="Times" charset="0"/>
            </a:endParaRPr>
          </a:p>
        </p:txBody>
      </p:sp>
      <p:sp>
        <p:nvSpPr>
          <p:cNvPr id="106509" name="Freeform 13"/>
          <p:cNvSpPr>
            <a:spLocks/>
          </p:cNvSpPr>
          <p:nvPr/>
        </p:nvSpPr>
        <p:spPr bwMode="auto">
          <a:xfrm>
            <a:off x="1614488" y="2192338"/>
            <a:ext cx="1371600" cy="2743200"/>
          </a:xfrm>
          <a:custGeom>
            <a:avLst/>
            <a:gdLst>
              <a:gd name="T0" fmla="*/ 1693545315 w 864"/>
              <a:gd name="T1" fmla="*/ 0 h 1728"/>
              <a:gd name="T2" fmla="*/ 2147483647 w 864"/>
              <a:gd name="T3" fmla="*/ 604837528 h 1728"/>
              <a:gd name="T4" fmla="*/ 1088707589 w 864"/>
              <a:gd name="T5" fmla="*/ 1814512781 h 1728"/>
              <a:gd name="T6" fmla="*/ 1088707589 w 864"/>
              <a:gd name="T7" fmla="*/ 2147483647 h 1728"/>
              <a:gd name="T8" fmla="*/ 0 w 864"/>
              <a:gd name="T9" fmla="*/ 2147483647 h 17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"/>
              <a:gd name="T16" fmla="*/ 0 h 1728"/>
              <a:gd name="T17" fmla="*/ 864 w 864"/>
              <a:gd name="T18" fmla="*/ 1728 h 17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" h="1728">
                <a:moveTo>
                  <a:pt x="672" y="0"/>
                </a:moveTo>
                <a:lnTo>
                  <a:pt x="864" y="240"/>
                </a:lnTo>
                <a:lnTo>
                  <a:pt x="432" y="720"/>
                </a:lnTo>
                <a:lnTo>
                  <a:pt x="432" y="1008"/>
                </a:lnTo>
                <a:lnTo>
                  <a:pt x="0" y="1728"/>
                </a:ln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1614488" y="38687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CH" sz="1800" b="1">
                <a:solidFill>
                  <a:schemeClr val="accent2"/>
                </a:solidFill>
                <a:latin typeface="Times" charset="0"/>
              </a:rPr>
              <a:t>du</a:t>
            </a:r>
            <a:endParaRPr lang="de-CH" sz="1800">
              <a:solidFill>
                <a:srgbClr val="CC0000"/>
              </a:solidFill>
              <a:latin typeface="Times" charset="0"/>
            </a:endParaRP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1919288" y="42497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CH" sz="1800" b="1">
                <a:solidFill>
                  <a:schemeClr val="accent2"/>
                </a:solidFill>
                <a:latin typeface="Times" charset="0"/>
              </a:rPr>
              <a:t>düü</a:t>
            </a:r>
            <a:endParaRPr lang="de-CH" sz="1800">
              <a:solidFill>
                <a:srgbClr val="CC0000"/>
              </a:solidFill>
              <a:latin typeface="Times" charset="0"/>
            </a:endParaRPr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5940425" y="4625975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CH" sz="1800" b="1">
                <a:solidFill>
                  <a:schemeClr val="accent2"/>
                </a:solidFill>
                <a:latin typeface="Times" charset="0"/>
              </a:rPr>
              <a:t>«du» / «düü»</a:t>
            </a:r>
            <a:endParaRPr lang="de-CH" sz="1800">
              <a:solidFill>
                <a:schemeClr val="accent2"/>
              </a:solidFill>
              <a:latin typeface="Times" charset="0"/>
            </a:endParaRPr>
          </a:p>
        </p:txBody>
      </p:sp>
      <p:sp>
        <p:nvSpPr>
          <p:cNvPr id="106513" name="Freeform 17"/>
          <p:cNvSpPr>
            <a:spLocks/>
          </p:cNvSpPr>
          <p:nvPr/>
        </p:nvSpPr>
        <p:spPr bwMode="auto">
          <a:xfrm>
            <a:off x="2986088" y="2192338"/>
            <a:ext cx="990600" cy="1828800"/>
          </a:xfrm>
          <a:custGeom>
            <a:avLst/>
            <a:gdLst>
              <a:gd name="T0" fmla="*/ 0 w 624"/>
              <a:gd name="T1" fmla="*/ 0 h 1152"/>
              <a:gd name="T2" fmla="*/ 483870009 w 624"/>
              <a:gd name="T3" fmla="*/ 725804891 h 1152"/>
              <a:gd name="T4" fmla="*/ 604837462 w 624"/>
              <a:gd name="T5" fmla="*/ 1935479973 h 1152"/>
              <a:gd name="T6" fmla="*/ 1572577282 w 624"/>
              <a:gd name="T7" fmla="*/ 2147483647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1152"/>
              <a:gd name="T14" fmla="*/ 624 w 624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1152">
                <a:moveTo>
                  <a:pt x="0" y="0"/>
                </a:moveTo>
                <a:lnTo>
                  <a:pt x="192" y="288"/>
                </a:lnTo>
                <a:lnTo>
                  <a:pt x="240" y="768"/>
                </a:lnTo>
                <a:lnTo>
                  <a:pt x="624" y="1152"/>
                </a:lnTo>
              </a:path>
            </a:pathLst>
          </a:custGeom>
          <a:noFill/>
          <a:ln w="57150" cmpd="sng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3214688" y="364013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CH" sz="1800" b="1" dirty="0" err="1">
                <a:latin typeface="Times" charset="0"/>
              </a:rPr>
              <a:t>iisch</a:t>
            </a:r>
            <a:endParaRPr lang="de-CH" sz="1800" dirty="0">
              <a:latin typeface="Times" charset="0"/>
            </a:endParaRP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3290888" y="280193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CH" sz="1800" b="1" dirty="0" err="1">
                <a:latin typeface="Times" charset="0"/>
              </a:rPr>
              <a:t>insch</a:t>
            </a:r>
            <a:endParaRPr lang="de-CH" sz="1800" dirty="0">
              <a:latin typeface="Times" charset="0"/>
            </a:endParaRPr>
          </a:p>
        </p:txBody>
      </p: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5940425" y="5843588"/>
            <a:ext cx="3124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CH" sz="1800" b="1">
                <a:latin typeface="Times" charset="0"/>
              </a:rPr>
              <a:t>«iisch» / «insch»</a:t>
            </a:r>
            <a:endParaRPr lang="de-CH" sz="1800">
              <a:latin typeface="Times" charset="0"/>
            </a:endParaRPr>
          </a:p>
        </p:txBody>
      </p:sp>
      <p:sp>
        <p:nvSpPr>
          <p:cNvPr id="8210" name="Rectangle 2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793037" cy="982663"/>
          </a:xfrm>
          <a:noFill/>
        </p:spPr>
        <p:txBody>
          <a:bodyPr/>
          <a:lstStyle/>
          <a:p>
            <a:pPr eaLnBrk="1" hangingPunct="1"/>
            <a:r>
              <a:rPr lang="de-CH" sz="3200" b="1" dirty="0">
                <a:solidFill>
                  <a:schemeClr val="tx1"/>
                </a:solidFill>
              </a:rPr>
              <a:t>Die </a:t>
            </a:r>
            <a:r>
              <a:rPr lang="de-CH" sz="4000" b="1" dirty="0" err="1">
                <a:solidFill>
                  <a:schemeClr val="tx1"/>
                </a:solidFill>
              </a:rPr>
              <a:t>Dialektgrezen</a:t>
            </a:r>
            <a:r>
              <a:rPr lang="de-CH" sz="3200" b="1" dirty="0">
                <a:solidFill>
                  <a:schemeClr val="tx1"/>
                </a:solidFill>
              </a:rPr>
              <a:t> im Oberwallis</a:t>
            </a:r>
            <a:endParaRPr lang="de-DE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5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2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0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75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animBg="1"/>
      <p:bldP spid="106502" grpId="0" autoUpdateAnimBg="0"/>
      <p:bldP spid="106503" grpId="0" autoUpdateAnimBg="0"/>
      <p:bldP spid="106505" grpId="0" autoUpdateAnimBg="0"/>
      <p:bldP spid="106506" grpId="0" autoUpdateAnimBg="0"/>
      <p:bldP spid="106507" grpId="0" autoUpdateAnimBg="0"/>
      <p:bldP spid="106508" grpId="0" autoUpdateAnimBg="0"/>
      <p:bldP spid="106509" grpId="0" animBg="1"/>
      <p:bldP spid="106510" grpId="0" autoUpdateAnimBg="0"/>
      <p:bldP spid="106511" grpId="0" autoUpdateAnimBg="0"/>
      <p:bldP spid="106512" grpId="0" autoUpdateAnimBg="0"/>
      <p:bldP spid="106513" grpId="0" animBg="1"/>
      <p:bldP spid="106514" grpId="0" autoUpdateAnimBg="0"/>
      <p:bldP spid="106515" grpId="0" autoUpdateAnimBg="0"/>
      <p:bldP spid="10651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pPr eaLnBrk="1" hangingPunct="1"/>
            <a:r>
              <a:rPr lang="de-CH" sz="4000" b="1" dirty="0"/>
              <a:t>(</a:t>
            </a:r>
            <a:r>
              <a:rPr lang="de-CH" sz="4000" b="1" dirty="0">
                <a:solidFill>
                  <a:schemeClr val="tx1"/>
                </a:solidFill>
              </a:rPr>
              <a:t>Eigenheiten</a:t>
            </a:r>
            <a:r>
              <a:rPr lang="de-CH" sz="4000" b="1" dirty="0"/>
              <a:t>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6325" y="765175"/>
            <a:ext cx="2654300" cy="50323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de-CH" sz="1800"/>
              <a:t>1. </a:t>
            </a:r>
            <a:r>
              <a:rPr lang="de-CH" sz="1800" b="1"/>
              <a:t>X</a:t>
            </a:r>
            <a:r>
              <a:rPr lang="de-CH" sz="1800"/>
              <a:t>‘ (Milch)</a:t>
            </a:r>
          </a:p>
          <a:p>
            <a:pPr marL="609600" indent="-609600" eaLnBrk="1" hangingPunct="1"/>
            <a:endParaRPr lang="de-CH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95288" y="1125538"/>
            <a:ext cx="5414962" cy="5562600"/>
            <a:chOff x="249" y="709"/>
            <a:chExt cx="3411" cy="3504"/>
          </a:xfrm>
        </p:grpSpPr>
        <p:pic>
          <p:nvPicPr>
            <p:cNvPr id="924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" y="709"/>
              <a:ext cx="3411" cy="3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1" name="Freeform 5"/>
            <p:cNvSpPr>
              <a:spLocks/>
            </p:cNvSpPr>
            <p:nvPr/>
          </p:nvSpPr>
          <p:spPr bwMode="auto">
            <a:xfrm>
              <a:off x="1641" y="1429"/>
              <a:ext cx="672" cy="2016"/>
            </a:xfrm>
            <a:custGeom>
              <a:avLst/>
              <a:gdLst>
                <a:gd name="T0" fmla="*/ 196 w 576"/>
                <a:gd name="T1" fmla="*/ 0 h 2064"/>
                <a:gd name="T2" fmla="*/ 392 w 576"/>
                <a:gd name="T3" fmla="*/ 229 h 2064"/>
                <a:gd name="T4" fmla="*/ 0 w 576"/>
                <a:gd name="T5" fmla="*/ 641 h 2064"/>
                <a:gd name="T6" fmla="*/ 0 w 576"/>
                <a:gd name="T7" fmla="*/ 824 h 2064"/>
                <a:gd name="T8" fmla="*/ 784 w 576"/>
                <a:gd name="T9" fmla="*/ 1969 h 20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6"/>
                <a:gd name="T16" fmla="*/ 0 h 2064"/>
                <a:gd name="T17" fmla="*/ 576 w 576"/>
                <a:gd name="T18" fmla="*/ 2064 h 20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6" h="2064">
                  <a:moveTo>
                    <a:pt x="144" y="0"/>
                  </a:moveTo>
                  <a:lnTo>
                    <a:pt x="288" y="240"/>
                  </a:lnTo>
                  <a:lnTo>
                    <a:pt x="0" y="672"/>
                  </a:lnTo>
                  <a:lnTo>
                    <a:pt x="0" y="864"/>
                  </a:lnTo>
                  <a:lnTo>
                    <a:pt x="576" y="2064"/>
                  </a:lnTo>
                </a:path>
              </a:pathLst>
            </a:custGeom>
            <a:noFill/>
            <a:ln w="57150" cmpd="sng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9242" name="Text Box 6"/>
            <p:cNvSpPr txBox="1">
              <a:spLocks noChangeArrowheads="1"/>
            </p:cNvSpPr>
            <p:nvPr/>
          </p:nvSpPr>
          <p:spPr bwMode="auto">
            <a:xfrm>
              <a:off x="1977" y="2629"/>
              <a:ext cx="4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CH" sz="1800" b="1">
                  <a:solidFill>
                    <a:srgbClr val="CC0000"/>
                  </a:solidFill>
                  <a:latin typeface="Times" charset="0"/>
                </a:rPr>
                <a:t>ää</a:t>
              </a:r>
            </a:p>
          </p:txBody>
        </p:sp>
        <p:sp>
          <p:nvSpPr>
            <p:cNvPr id="9243" name="Text Box 7"/>
            <p:cNvSpPr txBox="1">
              <a:spLocks noChangeArrowheads="1"/>
            </p:cNvSpPr>
            <p:nvPr/>
          </p:nvSpPr>
          <p:spPr bwMode="auto">
            <a:xfrm>
              <a:off x="1619" y="2725"/>
              <a:ext cx="3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CH" sz="1800" b="1">
                  <a:solidFill>
                    <a:srgbClr val="CC0000"/>
                  </a:solidFill>
                  <a:latin typeface="Times" charset="0"/>
                </a:rPr>
                <a:t>ee</a:t>
              </a:r>
            </a:p>
          </p:txBody>
        </p:sp>
        <p:sp>
          <p:nvSpPr>
            <p:cNvPr id="9244" name="Text Box 8"/>
            <p:cNvSpPr txBox="1">
              <a:spLocks noChangeArrowheads="1"/>
            </p:cNvSpPr>
            <p:nvPr/>
          </p:nvSpPr>
          <p:spPr bwMode="auto">
            <a:xfrm>
              <a:off x="1929" y="3013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CH" sz="1800" b="1">
                  <a:solidFill>
                    <a:srgbClr val="CC0000"/>
                  </a:solidFill>
                  <a:latin typeface="Times" charset="0"/>
                </a:rPr>
                <a:t>ä</a:t>
              </a:r>
            </a:p>
          </p:txBody>
        </p:sp>
        <p:sp>
          <p:nvSpPr>
            <p:cNvPr id="9245" name="Text Box 9"/>
            <p:cNvSpPr txBox="1">
              <a:spLocks noChangeArrowheads="1"/>
            </p:cNvSpPr>
            <p:nvPr/>
          </p:nvSpPr>
          <p:spPr bwMode="auto">
            <a:xfrm>
              <a:off x="2121" y="2965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CH" sz="1800" b="1">
                  <a:solidFill>
                    <a:srgbClr val="CC0000"/>
                  </a:solidFill>
                  <a:latin typeface="Times" charset="0"/>
                </a:rPr>
                <a:t>e</a:t>
              </a:r>
            </a:p>
          </p:txBody>
        </p:sp>
        <p:sp>
          <p:nvSpPr>
            <p:cNvPr id="9246" name="Freeform 10"/>
            <p:cNvSpPr>
              <a:spLocks/>
            </p:cNvSpPr>
            <p:nvPr/>
          </p:nvSpPr>
          <p:spPr bwMode="auto">
            <a:xfrm>
              <a:off x="1017" y="1381"/>
              <a:ext cx="864" cy="1728"/>
            </a:xfrm>
            <a:custGeom>
              <a:avLst/>
              <a:gdLst>
                <a:gd name="T0" fmla="*/ 672 w 864"/>
                <a:gd name="T1" fmla="*/ 0 h 1728"/>
                <a:gd name="T2" fmla="*/ 864 w 864"/>
                <a:gd name="T3" fmla="*/ 240 h 1728"/>
                <a:gd name="T4" fmla="*/ 432 w 864"/>
                <a:gd name="T5" fmla="*/ 720 h 1728"/>
                <a:gd name="T6" fmla="*/ 432 w 864"/>
                <a:gd name="T7" fmla="*/ 1008 h 1728"/>
                <a:gd name="T8" fmla="*/ 0 w 864"/>
                <a:gd name="T9" fmla="*/ 1728 h 17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4"/>
                <a:gd name="T16" fmla="*/ 0 h 1728"/>
                <a:gd name="T17" fmla="*/ 864 w 864"/>
                <a:gd name="T18" fmla="*/ 1728 h 17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4" h="1728">
                  <a:moveTo>
                    <a:pt x="672" y="0"/>
                  </a:moveTo>
                  <a:lnTo>
                    <a:pt x="864" y="240"/>
                  </a:lnTo>
                  <a:lnTo>
                    <a:pt x="432" y="720"/>
                  </a:lnTo>
                  <a:lnTo>
                    <a:pt x="432" y="1008"/>
                  </a:lnTo>
                  <a:lnTo>
                    <a:pt x="0" y="1728"/>
                  </a:lnTo>
                </a:path>
              </a:pathLst>
            </a:custGeom>
            <a:noFill/>
            <a:ln w="57150" cmpd="sng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9247" name="Text Box 11"/>
            <p:cNvSpPr txBox="1">
              <a:spLocks noChangeArrowheads="1"/>
            </p:cNvSpPr>
            <p:nvPr/>
          </p:nvSpPr>
          <p:spPr bwMode="auto">
            <a:xfrm>
              <a:off x="1017" y="2437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CH" sz="1800" b="1">
                  <a:solidFill>
                    <a:schemeClr val="accent2"/>
                  </a:solidFill>
                  <a:latin typeface="Times" charset="0"/>
                </a:rPr>
                <a:t>du</a:t>
              </a:r>
              <a:endParaRPr lang="de-CH" sz="1800">
                <a:solidFill>
                  <a:srgbClr val="CC0000"/>
                </a:solidFill>
                <a:latin typeface="Times" charset="0"/>
              </a:endParaRPr>
            </a:p>
          </p:txBody>
        </p:sp>
        <p:sp>
          <p:nvSpPr>
            <p:cNvPr id="9248" name="Text Box 12"/>
            <p:cNvSpPr txBox="1">
              <a:spLocks noChangeArrowheads="1"/>
            </p:cNvSpPr>
            <p:nvPr/>
          </p:nvSpPr>
          <p:spPr bwMode="auto">
            <a:xfrm>
              <a:off x="1209" y="2677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CH" sz="1800" b="1">
                  <a:solidFill>
                    <a:schemeClr val="accent2"/>
                  </a:solidFill>
                  <a:latin typeface="Times" charset="0"/>
                </a:rPr>
                <a:t>düü</a:t>
              </a:r>
              <a:endParaRPr lang="de-CH" sz="1800">
                <a:solidFill>
                  <a:srgbClr val="CC0000"/>
                </a:solidFill>
                <a:latin typeface="Times" charset="0"/>
              </a:endParaRPr>
            </a:p>
          </p:txBody>
        </p:sp>
        <p:sp>
          <p:nvSpPr>
            <p:cNvPr id="9249" name="Freeform 13"/>
            <p:cNvSpPr>
              <a:spLocks/>
            </p:cNvSpPr>
            <p:nvPr/>
          </p:nvSpPr>
          <p:spPr bwMode="auto">
            <a:xfrm>
              <a:off x="1881" y="1381"/>
              <a:ext cx="624" cy="1152"/>
            </a:xfrm>
            <a:custGeom>
              <a:avLst/>
              <a:gdLst>
                <a:gd name="T0" fmla="*/ 0 w 624"/>
                <a:gd name="T1" fmla="*/ 0 h 1152"/>
                <a:gd name="T2" fmla="*/ 192 w 624"/>
                <a:gd name="T3" fmla="*/ 288 h 1152"/>
                <a:gd name="T4" fmla="*/ 240 w 624"/>
                <a:gd name="T5" fmla="*/ 768 h 1152"/>
                <a:gd name="T6" fmla="*/ 624 w 624"/>
                <a:gd name="T7" fmla="*/ 1152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1152"/>
                <a:gd name="T14" fmla="*/ 624 w 62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1152">
                  <a:moveTo>
                    <a:pt x="0" y="0"/>
                  </a:moveTo>
                  <a:lnTo>
                    <a:pt x="192" y="288"/>
                  </a:lnTo>
                  <a:lnTo>
                    <a:pt x="240" y="768"/>
                  </a:lnTo>
                  <a:lnTo>
                    <a:pt x="624" y="1152"/>
                  </a:lnTo>
                </a:path>
              </a:pathLst>
            </a:custGeom>
            <a:noFill/>
            <a:ln w="57150" cmpd="sng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9250" name="Text Box 14"/>
            <p:cNvSpPr txBox="1">
              <a:spLocks noChangeArrowheads="1"/>
            </p:cNvSpPr>
            <p:nvPr/>
          </p:nvSpPr>
          <p:spPr bwMode="auto">
            <a:xfrm>
              <a:off x="2025" y="2293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CH" sz="1800" b="1">
                  <a:latin typeface="Times" charset="0"/>
                </a:rPr>
                <a:t>iisch</a:t>
              </a:r>
              <a:endParaRPr lang="de-CH" sz="1800">
                <a:latin typeface="Times" charset="0"/>
              </a:endParaRPr>
            </a:p>
          </p:txBody>
        </p:sp>
        <p:sp>
          <p:nvSpPr>
            <p:cNvPr id="9251" name="Text Box 15"/>
            <p:cNvSpPr txBox="1">
              <a:spLocks noChangeArrowheads="1"/>
            </p:cNvSpPr>
            <p:nvPr/>
          </p:nvSpPr>
          <p:spPr bwMode="auto">
            <a:xfrm>
              <a:off x="2073" y="1765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CH" sz="1800" b="1">
                  <a:latin typeface="Times" charset="0"/>
                </a:rPr>
                <a:t>insch</a:t>
              </a:r>
              <a:endParaRPr lang="de-CH" sz="1800">
                <a:latin typeface="Times" charset="0"/>
              </a:endParaRPr>
            </a:p>
          </p:txBody>
        </p:sp>
      </p:grp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4840288" y="1978025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20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3563938" y="2205038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20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07540" name="Rectangle 20"/>
          <p:cNvSpPr>
            <a:spLocks noChangeArrowheads="1"/>
          </p:cNvSpPr>
          <p:nvPr/>
        </p:nvSpPr>
        <p:spPr bwMode="auto">
          <a:xfrm>
            <a:off x="6156325" y="1465263"/>
            <a:ext cx="2654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de-CH" sz="1800"/>
              <a:t>2. </a:t>
            </a:r>
            <a:r>
              <a:rPr lang="de-CH" sz="1800" b="1"/>
              <a:t>l&gt;u</a:t>
            </a:r>
            <a:r>
              <a:rPr lang="de-CH" sz="1800"/>
              <a:t> (Beuwaud)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de-CH" sz="3200"/>
          </a:p>
        </p:txBody>
      </p:sp>
      <p:sp>
        <p:nvSpPr>
          <p:cNvPr id="107541" name="Text Box 21"/>
          <p:cNvSpPr txBox="1">
            <a:spLocks noChangeArrowheads="1"/>
          </p:cNvSpPr>
          <p:nvPr/>
        </p:nvSpPr>
        <p:spPr bwMode="auto">
          <a:xfrm>
            <a:off x="3492500" y="4365625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20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107542" name="Rectangle 22"/>
          <p:cNvSpPr>
            <a:spLocks noChangeArrowheads="1"/>
          </p:cNvSpPr>
          <p:nvPr/>
        </p:nvSpPr>
        <p:spPr bwMode="auto">
          <a:xfrm>
            <a:off x="6156325" y="2095500"/>
            <a:ext cx="2654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de-CH" sz="1800"/>
              <a:t>3. </a:t>
            </a:r>
            <a:r>
              <a:rPr lang="de-CH" sz="1800" b="1"/>
              <a:t>ü&gt;ui</a:t>
            </a:r>
            <a:r>
              <a:rPr lang="de-CH" sz="1800"/>
              <a:t> (dui, Muis)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de-CH" sz="3200"/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2555875" y="4868863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20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07544" name="Rectangle 24"/>
          <p:cNvSpPr>
            <a:spLocks noChangeArrowheads="1"/>
          </p:cNvSpPr>
          <p:nvPr/>
        </p:nvSpPr>
        <p:spPr bwMode="auto">
          <a:xfrm>
            <a:off x="6156325" y="2725738"/>
            <a:ext cx="2654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de-CH" sz="1800"/>
              <a:t>4. </a:t>
            </a:r>
            <a:r>
              <a:rPr lang="de-CH" sz="1800" b="1"/>
              <a:t>l,m,n</a:t>
            </a:r>
            <a:r>
              <a:rPr lang="de-CH" sz="1800"/>
              <a:t> (Chelu, Hamer)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de-CH" sz="3200"/>
          </a:p>
        </p:txBody>
      </p:sp>
      <p:sp>
        <p:nvSpPr>
          <p:cNvPr id="107546" name="Text Box 26"/>
          <p:cNvSpPr txBox="1">
            <a:spLocks noChangeArrowheads="1"/>
          </p:cNvSpPr>
          <p:nvPr/>
        </p:nvSpPr>
        <p:spPr bwMode="auto">
          <a:xfrm>
            <a:off x="1403350" y="57340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20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107547" name="Rectangle 27"/>
          <p:cNvSpPr>
            <a:spLocks noChangeArrowheads="1"/>
          </p:cNvSpPr>
          <p:nvPr/>
        </p:nvSpPr>
        <p:spPr bwMode="auto">
          <a:xfrm>
            <a:off x="6156325" y="3355975"/>
            <a:ext cx="2654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de-CH" sz="1800"/>
              <a:t>5. </a:t>
            </a:r>
            <a:r>
              <a:rPr lang="de-CH" sz="1800" b="1"/>
              <a:t>a‘‘</a:t>
            </a:r>
            <a:r>
              <a:rPr lang="de-CH" sz="1800"/>
              <a:t> (Zermààt)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de-CH" sz="3200"/>
          </a:p>
        </p:txBody>
      </p:sp>
      <p:sp>
        <p:nvSpPr>
          <p:cNvPr id="107548" name="Text Box 28"/>
          <p:cNvSpPr txBox="1">
            <a:spLocks noChangeArrowheads="1"/>
          </p:cNvSpPr>
          <p:nvPr/>
        </p:nvSpPr>
        <p:spPr bwMode="auto">
          <a:xfrm>
            <a:off x="2195513" y="2852738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20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107549" name="Rectangle 29"/>
          <p:cNvSpPr>
            <a:spLocks noChangeArrowheads="1"/>
          </p:cNvSpPr>
          <p:nvPr/>
        </p:nvSpPr>
        <p:spPr bwMode="auto">
          <a:xfrm>
            <a:off x="6156325" y="3986213"/>
            <a:ext cx="2654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de-CH" sz="1800"/>
              <a:t>6. </a:t>
            </a:r>
            <a:r>
              <a:rPr lang="de-CH" sz="1800" b="1"/>
              <a:t>u</a:t>
            </a:r>
            <a:r>
              <a:rPr lang="de-CH" sz="1800"/>
              <a:t> (gigangu)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de-CH" sz="3200"/>
          </a:p>
        </p:txBody>
      </p:sp>
      <p:sp>
        <p:nvSpPr>
          <p:cNvPr id="107550" name="Text Box 30"/>
          <p:cNvSpPr txBox="1">
            <a:spLocks noChangeArrowheads="1"/>
          </p:cNvSpPr>
          <p:nvPr/>
        </p:nvSpPr>
        <p:spPr bwMode="auto">
          <a:xfrm>
            <a:off x="1908175" y="2492375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20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107551" name="Rectangle 31"/>
          <p:cNvSpPr>
            <a:spLocks noChangeArrowheads="1"/>
          </p:cNvSpPr>
          <p:nvPr/>
        </p:nvSpPr>
        <p:spPr bwMode="auto">
          <a:xfrm>
            <a:off x="6156325" y="4616450"/>
            <a:ext cx="2654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de-CH" sz="1800"/>
              <a:t>7. </a:t>
            </a:r>
            <a:r>
              <a:rPr lang="de-CH" sz="1800" b="1"/>
              <a:t>ən</a:t>
            </a:r>
            <a:r>
              <a:rPr lang="de-CH" sz="1800"/>
              <a:t> (loiffn, Leetschn)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de-CH" sz="3200"/>
          </a:p>
        </p:txBody>
      </p:sp>
      <p:sp>
        <p:nvSpPr>
          <p:cNvPr id="107552" name="Text Box 32"/>
          <p:cNvSpPr txBox="1">
            <a:spLocks noChangeArrowheads="1"/>
          </p:cNvSpPr>
          <p:nvPr/>
        </p:nvSpPr>
        <p:spPr bwMode="auto">
          <a:xfrm>
            <a:off x="1763713" y="3573463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20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107553" name="Rectangle 33"/>
          <p:cNvSpPr>
            <a:spLocks noChangeArrowheads="1"/>
          </p:cNvSpPr>
          <p:nvPr/>
        </p:nvSpPr>
        <p:spPr bwMode="auto">
          <a:xfrm>
            <a:off x="6156325" y="5246688"/>
            <a:ext cx="2654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de-CH" sz="1800"/>
              <a:t>8. </a:t>
            </a:r>
            <a:r>
              <a:rPr lang="de-CH" sz="1800" b="1"/>
              <a:t>ñ</a:t>
            </a:r>
            <a:r>
              <a:rPr lang="de-CH" sz="1800"/>
              <a:t> (Turtmã)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de-CH" sz="3200"/>
          </a:p>
        </p:txBody>
      </p:sp>
      <p:sp>
        <p:nvSpPr>
          <p:cNvPr id="107554" name="Text Box 34"/>
          <p:cNvSpPr txBox="1">
            <a:spLocks noChangeArrowheads="1"/>
          </p:cNvSpPr>
          <p:nvPr/>
        </p:nvSpPr>
        <p:spPr bwMode="auto">
          <a:xfrm>
            <a:off x="1476375" y="2924175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20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107555" name="Rectangle 35"/>
          <p:cNvSpPr>
            <a:spLocks noChangeArrowheads="1"/>
          </p:cNvSpPr>
          <p:nvPr/>
        </p:nvSpPr>
        <p:spPr bwMode="auto">
          <a:xfrm>
            <a:off x="6156325" y="5876925"/>
            <a:ext cx="2654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de-CH" sz="1800"/>
              <a:t>9. </a:t>
            </a:r>
            <a:r>
              <a:rPr lang="de-CH" sz="1800" b="1"/>
              <a:t>a‘,w&gt;b</a:t>
            </a:r>
            <a:r>
              <a:rPr lang="de-CH" sz="1800"/>
              <a:t> (Löübina)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de-CH" sz="3200"/>
          </a:p>
        </p:txBody>
      </p:sp>
      <p:sp>
        <p:nvSpPr>
          <p:cNvPr id="107556" name="AutoShape 36"/>
          <p:cNvSpPr>
            <a:spLocks/>
          </p:cNvSpPr>
          <p:nvPr/>
        </p:nvSpPr>
        <p:spPr bwMode="auto">
          <a:xfrm>
            <a:off x="179388" y="1052513"/>
            <a:ext cx="215900" cy="5616575"/>
          </a:xfrm>
          <a:prstGeom prst="leftBracket">
            <a:avLst>
              <a:gd name="adj" fmla="val 216789"/>
            </a:avLst>
          </a:prstGeom>
          <a:noFill/>
          <a:ln w="57150">
            <a:solidFill>
              <a:srgbClr val="FC0A04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07557" name="AutoShape 37"/>
          <p:cNvSpPr>
            <a:spLocks/>
          </p:cNvSpPr>
          <p:nvPr/>
        </p:nvSpPr>
        <p:spPr bwMode="auto">
          <a:xfrm flipH="1">
            <a:off x="8748713" y="836613"/>
            <a:ext cx="215900" cy="5616575"/>
          </a:xfrm>
          <a:prstGeom prst="leftBracket">
            <a:avLst>
              <a:gd name="adj" fmla="val 216789"/>
            </a:avLst>
          </a:prstGeom>
          <a:noFill/>
          <a:ln w="57150">
            <a:solidFill>
              <a:srgbClr val="FC0A04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7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7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7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7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7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7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7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7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7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7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7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7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7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  <p:bldP spid="107538" grpId="0"/>
      <p:bldP spid="107539" grpId="0"/>
      <p:bldP spid="107540" grpId="0" build="p"/>
      <p:bldP spid="107541" grpId="0"/>
      <p:bldP spid="107542" grpId="0" build="p"/>
      <p:bldP spid="107543" grpId="0"/>
      <p:bldP spid="107544" grpId="0" build="p"/>
      <p:bldP spid="107546" grpId="0"/>
      <p:bldP spid="107547" grpId="0" build="p"/>
      <p:bldP spid="107548" grpId="0"/>
      <p:bldP spid="107549" grpId="0" build="p"/>
      <p:bldP spid="107550" grpId="0"/>
      <p:bldP spid="107551" grpId="0" build="p"/>
      <p:bldP spid="107552" grpId="0"/>
      <p:bldP spid="107553" grpId="0" build="p"/>
      <p:bldP spid="107554" grpId="0"/>
      <p:bldP spid="107555" grpId="0" build="p"/>
      <p:bldP spid="107556" grpId="0" animBg="1"/>
      <p:bldP spid="1075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276872"/>
            <a:ext cx="2664544" cy="273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22"/>
          <p:cNvSpPr txBox="1">
            <a:spLocks noChangeArrowheads="1"/>
          </p:cNvSpPr>
          <p:nvPr/>
        </p:nvSpPr>
        <p:spPr bwMode="auto">
          <a:xfrm>
            <a:off x="1116013" y="0"/>
            <a:ext cx="7793037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4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 - </a:t>
            </a:r>
            <a:r>
              <a:rPr lang="de-CH" sz="4000" b="1" kern="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düü</a:t>
            </a:r>
            <a:endParaRPr kumimoji="0" lang="de-DE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4644008" y="2132856"/>
            <a:ext cx="72008" cy="309634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4716016" y="2132856"/>
            <a:ext cx="72008" cy="30963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1619672" y="2996952"/>
            <a:ext cx="12586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372200" y="2996952"/>
            <a:ext cx="180049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düü</a:t>
            </a:r>
            <a:endParaRPr lang="de-CH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3600" b="1" dirty="0" err="1"/>
              <a:t>ee</a:t>
            </a:r>
            <a:r>
              <a:rPr lang="de-CH" sz="3600" b="1" dirty="0"/>
              <a:t> </a:t>
            </a:r>
            <a:r>
              <a:rPr lang="de-CH" sz="3600" b="1" dirty="0">
                <a:solidFill>
                  <a:schemeClr val="tx1"/>
                </a:solidFill>
              </a:rPr>
              <a:t>-</a:t>
            </a:r>
            <a:r>
              <a:rPr lang="de-CH" sz="3600" b="1" dirty="0"/>
              <a:t> </a:t>
            </a:r>
            <a:r>
              <a:rPr lang="de-CH" sz="3600" b="1" dirty="0" err="1">
                <a:solidFill>
                  <a:srgbClr val="FF0000"/>
                </a:solidFill>
              </a:rPr>
              <a:t>ää</a:t>
            </a:r>
            <a:endParaRPr lang="de-CH" sz="36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564904"/>
            <a:ext cx="2664544" cy="273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644008" y="2348880"/>
            <a:ext cx="72008" cy="309634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4716016" y="2348880"/>
            <a:ext cx="72008" cy="30963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1458086" y="2194986"/>
            <a:ext cx="192719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Chees</a:t>
            </a:r>
            <a:endParaRPr lang="de-CH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Leerch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zeeje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speeter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freege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Scheeri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endParaRPr lang="de-CH" sz="3600" b="1" dirty="0">
              <a:solidFill>
                <a:srgbClr val="0070C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084168" y="2194986"/>
            <a:ext cx="193033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Chääs</a:t>
            </a:r>
            <a:endParaRPr lang="de-CH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CH" sz="3600" b="1" dirty="0" err="1">
                <a:solidFill>
                  <a:srgbClr val="FF0000"/>
                </a:solidFill>
              </a:rPr>
              <a:t>Läärch</a:t>
            </a:r>
            <a:endParaRPr lang="de-CH" sz="3600" b="1" dirty="0">
              <a:solidFill>
                <a:srgbClr val="FF0000"/>
              </a:solidFill>
            </a:endParaRPr>
          </a:p>
          <a:p>
            <a:r>
              <a:rPr lang="de-CH" sz="3600" b="1" dirty="0" err="1">
                <a:solidFill>
                  <a:srgbClr val="FF0000"/>
                </a:solidFill>
              </a:rPr>
              <a:t>zääje</a:t>
            </a:r>
            <a:endParaRPr lang="de-CH" sz="3600" b="1" dirty="0">
              <a:solidFill>
                <a:srgbClr val="FF0000"/>
              </a:solidFill>
            </a:endParaRPr>
          </a:p>
          <a:p>
            <a:r>
              <a:rPr lang="de-CH" sz="3600" b="1" dirty="0" err="1">
                <a:solidFill>
                  <a:srgbClr val="FF0000"/>
                </a:solidFill>
              </a:rPr>
              <a:t>spääter</a:t>
            </a:r>
            <a:endParaRPr lang="de-CH" sz="3600" b="1" dirty="0">
              <a:solidFill>
                <a:srgbClr val="FF0000"/>
              </a:solidFill>
            </a:endParaRPr>
          </a:p>
          <a:p>
            <a:r>
              <a:rPr lang="de-CH" sz="3600" b="1" dirty="0" err="1">
                <a:solidFill>
                  <a:srgbClr val="FF0000"/>
                </a:solidFill>
              </a:rPr>
              <a:t>frääge</a:t>
            </a:r>
            <a:endParaRPr lang="de-CH" sz="3600" b="1" dirty="0">
              <a:solidFill>
                <a:srgbClr val="FF0000"/>
              </a:solidFill>
            </a:endParaRPr>
          </a:p>
          <a:p>
            <a:r>
              <a:rPr lang="de-CH" sz="3600" b="1" dirty="0" err="1">
                <a:solidFill>
                  <a:srgbClr val="FF0000"/>
                </a:solidFill>
              </a:rPr>
              <a:t>Schääri</a:t>
            </a:r>
            <a:endParaRPr lang="de-CH" sz="3600" b="1" dirty="0">
              <a:solidFill>
                <a:srgbClr val="FF0000"/>
              </a:solidFill>
            </a:endParaRPr>
          </a:p>
          <a:p>
            <a:endParaRPr lang="de-CH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3600" b="1" dirty="0">
                <a:solidFill>
                  <a:schemeClr val="tx1"/>
                </a:solidFill>
              </a:rPr>
              <a:t>Umkehrung kurzer </a:t>
            </a:r>
            <a:r>
              <a:rPr lang="de-CH" sz="5400" b="1" dirty="0"/>
              <a:t>ä</a:t>
            </a:r>
            <a:r>
              <a:rPr lang="de-CH" sz="3600" b="1" dirty="0"/>
              <a:t> </a:t>
            </a:r>
            <a:r>
              <a:rPr lang="de-CH" sz="3600" b="1" dirty="0">
                <a:solidFill>
                  <a:schemeClr val="tx1"/>
                </a:solidFill>
              </a:rPr>
              <a:t>-</a:t>
            </a:r>
            <a:r>
              <a:rPr lang="de-CH" sz="3600" b="1" dirty="0"/>
              <a:t> </a:t>
            </a:r>
            <a:r>
              <a:rPr lang="de-CH" sz="5400" b="1" dirty="0">
                <a:solidFill>
                  <a:srgbClr val="FF0000"/>
                </a:solidFill>
              </a:rPr>
              <a:t>e</a:t>
            </a:r>
            <a:endParaRPr lang="de-CH" sz="36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276872"/>
            <a:ext cx="2664544" cy="273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644008" y="2132856"/>
            <a:ext cx="72008" cy="309634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4716016" y="2132856"/>
            <a:ext cx="72008" cy="30963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1259632" y="2204864"/>
            <a:ext cx="216283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CH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kchännu</a:t>
            </a:r>
            <a:endParaRPr lang="de-CH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Mässer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Chräps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r>
              <a:rPr lang="de-CH" sz="3600" b="1" dirty="0" err="1">
                <a:solidFill>
                  <a:srgbClr val="0070C0"/>
                </a:solidFill>
              </a:rPr>
              <a:t>brännu</a:t>
            </a:r>
            <a:endParaRPr lang="de-CH" sz="3600" b="1" dirty="0">
              <a:solidFill>
                <a:srgbClr val="0070C0"/>
              </a:solidFill>
            </a:endParaRPr>
          </a:p>
          <a:p>
            <a:pPr algn="r"/>
            <a:r>
              <a:rPr lang="de-CH" sz="3600" b="1" dirty="0">
                <a:solidFill>
                  <a:srgbClr val="0070C0"/>
                </a:solidFill>
              </a:rPr>
              <a:t>Gläser</a:t>
            </a:r>
          </a:p>
          <a:p>
            <a:pPr algn="r"/>
            <a:endParaRPr lang="de-CH" sz="3600" b="1" dirty="0">
              <a:solidFill>
                <a:srgbClr val="0070C0"/>
              </a:solidFill>
            </a:endParaRPr>
          </a:p>
          <a:p>
            <a:pPr algn="r"/>
            <a:endParaRPr lang="de-CH" sz="3600" b="1" dirty="0">
              <a:solidFill>
                <a:srgbClr val="0070C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67396" y="2194986"/>
            <a:ext cx="215161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pchenne</a:t>
            </a:r>
            <a:endParaRPr lang="de-CH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CH" sz="3600" b="1" dirty="0">
                <a:solidFill>
                  <a:srgbClr val="FF0000"/>
                </a:solidFill>
              </a:rPr>
              <a:t>Messer</a:t>
            </a:r>
          </a:p>
          <a:p>
            <a:r>
              <a:rPr lang="de-CH" sz="3600" b="1" dirty="0" err="1">
                <a:solidFill>
                  <a:srgbClr val="FF0000"/>
                </a:solidFill>
              </a:rPr>
              <a:t>Chreps</a:t>
            </a:r>
            <a:endParaRPr lang="de-CH" sz="3600" b="1" dirty="0">
              <a:solidFill>
                <a:srgbClr val="FF0000"/>
              </a:solidFill>
            </a:endParaRPr>
          </a:p>
          <a:p>
            <a:r>
              <a:rPr lang="de-CH" sz="3600" b="1" dirty="0">
                <a:solidFill>
                  <a:srgbClr val="FF0000"/>
                </a:solidFill>
              </a:rPr>
              <a:t>brenne</a:t>
            </a:r>
          </a:p>
          <a:p>
            <a:r>
              <a:rPr lang="de-CH" sz="3600" b="1" dirty="0" err="1">
                <a:solidFill>
                  <a:srgbClr val="FF0000"/>
                </a:solidFill>
              </a:rPr>
              <a:t>Gleser</a:t>
            </a:r>
            <a:endParaRPr lang="de-CH" sz="3600" b="1" dirty="0">
              <a:solidFill>
                <a:srgbClr val="FF0000"/>
              </a:solidFill>
            </a:endParaRPr>
          </a:p>
          <a:p>
            <a:endParaRPr lang="de-CH" sz="3600" b="1" dirty="0">
              <a:solidFill>
                <a:srgbClr val="0070C0"/>
              </a:solidFill>
            </a:endParaRPr>
          </a:p>
          <a:p>
            <a:endParaRPr lang="de-CH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390</Words>
  <Application>Microsoft Office PowerPoint</Application>
  <PresentationFormat>Bildschirmpräsentation (4:3)</PresentationFormat>
  <Paragraphs>203</Paragraphs>
  <Slides>17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Tahoma</vt:lpstr>
      <vt:lpstr>Times</vt:lpstr>
      <vt:lpstr>Wingdings</vt:lpstr>
      <vt:lpstr>Übergänge</vt:lpstr>
      <vt:lpstr>Walliserdeutsch: das zweigeteilte Oberwallis</vt:lpstr>
      <vt:lpstr>PowerPoint-Präsentation</vt:lpstr>
      <vt:lpstr>Die Besiedlung des Wallis: Die Alemannen</vt:lpstr>
      <vt:lpstr>Der Stauraum</vt:lpstr>
      <vt:lpstr>Die Dialektgrezen im Oberwallis</vt:lpstr>
      <vt:lpstr>(Eigenheiten)</vt:lpstr>
      <vt:lpstr>PowerPoint-Präsentation</vt:lpstr>
      <vt:lpstr>ee - ää</vt:lpstr>
      <vt:lpstr>Umkehrung kurzer ä - e</vt:lpstr>
      <vt:lpstr>iisch - insch</vt:lpstr>
      <vt:lpstr>Endungen</vt:lpstr>
      <vt:lpstr>Konjugation (Partizip II)</vt:lpstr>
      <vt:lpstr>Verschärfung</vt:lpstr>
      <vt:lpstr>Einfügen von „n“</vt:lpstr>
      <vt:lpstr>Buchstabenvarianten</vt:lpstr>
      <vt:lpstr>Eigene Wörter</vt:lpstr>
      <vt:lpstr>Uneinheitlichkeit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Walliserdeutsch</dc:title>
  <dc:creator>Schmid Volmar</dc:creator>
  <cp:lastModifiedBy>Volmar Schmid</cp:lastModifiedBy>
  <cp:revision>59</cp:revision>
  <cp:lastPrinted>1601-01-01T00:00:00Z</cp:lastPrinted>
  <dcterms:created xsi:type="dcterms:W3CDTF">2004-10-23T16:04:20Z</dcterms:created>
  <dcterms:modified xsi:type="dcterms:W3CDTF">2019-05-21T15:19:37Z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