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3" r:id="rId3"/>
    <p:sldId id="258" r:id="rId4"/>
    <p:sldId id="261" r:id="rId5"/>
    <p:sldId id="267" r:id="rId6"/>
    <p:sldId id="269" r:id="rId7"/>
    <p:sldId id="274" r:id="rId8"/>
    <p:sldId id="275" r:id="rId9"/>
    <p:sldId id="276" r:id="rId10"/>
    <p:sldId id="277" r:id="rId11"/>
    <p:sldId id="279" r:id="rId12"/>
    <p:sldId id="278" r:id="rId13"/>
  </p:sldIdLst>
  <p:sldSz cx="12192000" cy="6858000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53E8D9B4-240B-4F9F-AC3D-F7DD92F951EA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DDCDB21C-173C-43EB-A902-1041EAABB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81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1033-1840-40A7-A5AF-0A0499C8A75A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27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211F-5874-40C3-9963-11696834FDDD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955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1365-3289-49AC-A8C8-20C9D04EEBAD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8927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F903-7590-448E-93B7-6A596BB17962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35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89CD-E493-4D03-A27D-78C8F6DD6040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6626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1DF8-746A-4663-AEB0-FE4D1A285BCE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143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604F-9224-4E54-9C39-57043EDBBA3F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612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C9AE-EC2A-4245-A1E0-738EEA0EFDFA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873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C876-7BCF-4FCF-AECB-A3153EA770DB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23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E891-9647-459F-89F6-7DDF41E5D952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407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0E56-C0A4-4C53-B82B-A7D4CC38893E}" type="datetime1">
              <a:rPr lang="de-DE" smtClean="0"/>
              <a:t>01.11.2023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479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2552-00E6-474F-964C-6FB591BA0352}" type="datetime1">
              <a:rPr lang="de-DE" smtClean="0"/>
              <a:t>01.11.2023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75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6D6B-6C24-403C-A0C6-1B0039DD9B67}" type="datetime1">
              <a:rPr lang="de-DE" smtClean="0"/>
              <a:t>01.11.2023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27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4D27-8A06-4423-B244-B4EDC7E6369D}" type="datetime1">
              <a:rPr lang="de-DE" smtClean="0"/>
              <a:t>01.11.2023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04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80727-67B0-47F5-B252-D96EE098C7CE}" type="datetime1">
              <a:rPr lang="de-DE" smtClean="0"/>
              <a:t>01.11.2023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8455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8D1A-EA67-4162-98C0-3300665579B4}" type="datetime1">
              <a:rPr lang="de-DE" smtClean="0"/>
              <a:t>01.11.2023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91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D7E81-EA94-44D7-8692-64B36978DD20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28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lliserdialekt.ch/_files/ugd/930083_97bb0d82ebfb405bb2e456454f20a992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Dieth-Schreibun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1ABEC-B640-7D6D-8953-7557BAAB48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/>
              <a:t>Walliserdialekt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470B9F6-4817-0ACC-8136-0544027292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Wie schreibe ich meine Mundart</a:t>
            </a:r>
            <a:endParaRPr lang="de-DE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75EEA67-A9BA-E493-3801-74126AAED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967" y="5228564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975C45F-55E5-90A5-751B-178A51C82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FF3863-C048-B8A3-4968-B0341F63B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9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91886F-F2E1-FFF0-C6FE-123589101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Beispiele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7FA2F7F-C954-1FBB-83B6-E75124D51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C14E0-05E8-8CE0-C6AD-61975A6E3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10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B9E5E12-29B5-0935-8F92-EFB4C4F1A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E070C984-C79A-196A-056E-9F4A10C6A5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65" y="1434802"/>
            <a:ext cx="4257862" cy="242098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AA60BBB7-F16F-AB75-9F76-900AE8B74F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537" y="3423120"/>
            <a:ext cx="4257862" cy="2693226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DED06408-2192-719E-D60B-2448153738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880" y="326852"/>
            <a:ext cx="4791075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78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04049C-187E-2842-1C9D-75C22A852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Merkblatt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3A343B-7998-9913-E127-F8E5B8A0F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2160589"/>
            <a:ext cx="6160655" cy="3880773"/>
          </a:xfrm>
        </p:spPr>
        <p:txBody>
          <a:bodyPr>
            <a:normAutofit/>
          </a:bodyPr>
          <a:lstStyle/>
          <a:p>
            <a:r>
              <a:rPr lang="de-CH" sz="2800" dirty="0"/>
              <a:t>Gemässigte Dialektschreibung nach R. </a:t>
            </a:r>
            <a:r>
              <a:rPr lang="de-CH" sz="2800" dirty="0" err="1"/>
              <a:t>Dieth</a:t>
            </a:r>
            <a:r>
              <a:rPr lang="de-CH" sz="2800" dirty="0"/>
              <a:t> für das </a:t>
            </a:r>
            <a:r>
              <a:rPr lang="de-CH" sz="2800" dirty="0" err="1"/>
              <a:t>Walliserdeutsche</a:t>
            </a:r>
            <a:r>
              <a:rPr lang="de-CH" sz="2800" dirty="0"/>
              <a:t> adaptiert durch Robert In-</a:t>
            </a:r>
            <a:r>
              <a:rPr lang="de-CH" sz="2800" dirty="0" err="1"/>
              <a:t>Albon</a:t>
            </a:r>
            <a:endParaRPr lang="de-CH" sz="2800" dirty="0"/>
          </a:p>
          <a:p>
            <a:r>
              <a:rPr lang="de-CH" sz="2800" dirty="0">
                <a:solidFill>
                  <a:srgbClr val="FF0000"/>
                </a:solidFill>
                <a:hlinkClick r:id="rId2"/>
              </a:rPr>
              <a:t>Regeln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20B5C2A-E866-16F8-5190-D5C82CD35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A06C256-C83D-4ED8-AD9E-DD04AC5CF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317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CEA50-F267-B3D0-F3C0-8CC46748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7124176-6345-8F6B-DB69-C85B39020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2CCAACC-162F-81C8-2C91-90B8EA63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12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4E8ADD6-98ED-749B-B76F-E4B42A240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2AD2D4D3-6C6C-C2CC-FE78-1B48C87BF4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536" y="1571250"/>
            <a:ext cx="7348739" cy="371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72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BF9ECB-BC41-E7D2-03AD-8983B2457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Problem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93C918-E268-B527-FBAA-0090CAD34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869" y="2171699"/>
            <a:ext cx="8210133" cy="3869663"/>
          </a:xfrm>
        </p:spPr>
        <p:txBody>
          <a:bodyPr/>
          <a:lstStyle/>
          <a:p>
            <a:r>
              <a:rPr lang="de-CH" sz="2800" dirty="0"/>
              <a:t>Wie würde man etwa </a:t>
            </a:r>
            <a:r>
              <a:rPr lang="de-CH" sz="2800" i="1" dirty="0"/>
              <a:t>"</a:t>
            </a:r>
            <a:r>
              <a:rPr lang="de-CH" sz="2800" b="1" i="1" dirty="0"/>
              <a:t>wir haben, wir können, wir wollen</a:t>
            </a:r>
            <a:r>
              <a:rPr lang="de-CH" sz="2800" i="1" dirty="0"/>
              <a:t>"</a:t>
            </a:r>
            <a:r>
              <a:rPr lang="de-CH" sz="2800" dirty="0"/>
              <a:t> ausdrücken, wenn es, um nur zwei Dialekte heranzuziehen, in Zürich</a:t>
            </a:r>
            <a:r>
              <a:rPr lang="de-CH" sz="2800" b="1" dirty="0"/>
              <a:t> mir </a:t>
            </a:r>
            <a:r>
              <a:rPr lang="de-CH" sz="2800" b="1" dirty="0" err="1"/>
              <a:t>händ</a:t>
            </a:r>
            <a:r>
              <a:rPr lang="de-CH" sz="2800" b="1" dirty="0"/>
              <a:t>, mir </a:t>
            </a:r>
            <a:r>
              <a:rPr lang="de-CH" sz="2800" b="1" dirty="0" err="1"/>
              <a:t>chönd</a:t>
            </a:r>
            <a:r>
              <a:rPr lang="de-CH" sz="2800" dirty="0"/>
              <a:t> und</a:t>
            </a:r>
            <a:r>
              <a:rPr lang="de-CH" sz="2800" b="1" dirty="0"/>
              <a:t> mir </a:t>
            </a:r>
            <a:r>
              <a:rPr lang="de-CH" sz="2800" b="1" dirty="0" err="1"/>
              <a:t>wänd</a:t>
            </a:r>
            <a:r>
              <a:rPr lang="de-CH" sz="2800" dirty="0"/>
              <a:t> heisst, in Bern aber </a:t>
            </a:r>
            <a:r>
              <a:rPr lang="de-CH" sz="2800" b="1" dirty="0"/>
              <a:t>mir hei [hei]</a:t>
            </a:r>
            <a:r>
              <a:rPr lang="de-CH" sz="2800" dirty="0"/>
              <a:t>, </a:t>
            </a:r>
            <a:r>
              <a:rPr lang="de-CH" sz="2800" b="1" dirty="0"/>
              <a:t>mir </a:t>
            </a:r>
            <a:r>
              <a:rPr lang="de-CH" sz="2800" b="1" dirty="0" err="1"/>
              <a:t>chöi</a:t>
            </a:r>
            <a:r>
              <a:rPr lang="de-CH" sz="2800" dirty="0"/>
              <a:t> und </a:t>
            </a:r>
            <a:r>
              <a:rPr lang="de-CH" sz="2800" b="1" dirty="0"/>
              <a:t>mir </a:t>
            </a:r>
            <a:r>
              <a:rPr lang="de-CH" sz="2800" b="1" dirty="0" err="1"/>
              <a:t>wei</a:t>
            </a:r>
            <a:r>
              <a:rPr lang="de-CH" sz="2800" dirty="0"/>
              <a:t>?</a:t>
            </a:r>
          </a:p>
          <a:p>
            <a:endParaRPr lang="de-CH" sz="2000" b="1" i="1" dirty="0">
              <a:solidFill>
                <a:srgbClr val="FF0000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D0B989C-1D01-AD2E-F499-1B7A48E77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53F4A7E-F83B-75B3-291B-B921FC68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2</a:t>
            </a:fld>
            <a:endParaRPr lang="de-DE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BFCA08A-835A-79B1-61AC-D83E285BA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70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970CE2-9E63-AC1A-E55B-73C0373DB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Die phonetischer Schrift</a:t>
            </a:r>
            <a:endParaRPr lang="de-DE" i="1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9587D4-BD5D-4137-AF51-C5EFDB138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B647911-F873-7D3C-7E64-9547FE7F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3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61A2791-3148-F4B8-247C-7035B87D72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1CE088FE-0F63-DA7B-BE20-FFC520C05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776" y="1376218"/>
            <a:ext cx="7006552" cy="4081840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7C11005B-0B5A-796E-548D-AADC8BC03DDE}"/>
              </a:ext>
            </a:extLst>
          </p:cNvPr>
          <p:cNvSpPr txBox="1"/>
          <p:nvPr/>
        </p:nvSpPr>
        <p:spPr>
          <a:xfrm rot="19530658">
            <a:off x="5566192" y="4555754"/>
            <a:ext cx="5346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Ausriss aus: </a:t>
            </a:r>
            <a:r>
              <a:rPr lang="de-CH" dirty="0" err="1"/>
              <a:t>Rübel</a:t>
            </a:r>
            <a:r>
              <a:rPr lang="de-CH" dirty="0"/>
              <a:t>. Viehzucht im Oberwallis, S. 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7883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2DF094-D425-7912-B2F6-CCB9CA8A6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0218"/>
            <a:ext cx="8596668" cy="1570182"/>
          </a:xfrm>
        </p:spPr>
        <p:txBody>
          <a:bodyPr>
            <a:normAutofit/>
          </a:bodyPr>
          <a:lstStyle/>
          <a:p>
            <a:r>
              <a:rPr lang="de-CH" sz="3200" b="1" dirty="0" err="1"/>
              <a:t>Dieth</a:t>
            </a:r>
            <a:r>
              <a:rPr lang="de-CH" sz="3200" b="1" dirty="0"/>
              <a:t> Schreibung</a:t>
            </a:r>
            <a:endParaRPr lang="de-DE" sz="3200" b="1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2C7C57-131E-ECB4-E9A5-5FDA07F63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9AA5F61-3DE5-B0CE-FF73-28077465C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4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9FBB212-D793-6481-675D-8F31BFCA7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44C20EF-78D1-6FC8-6B52-A8D1972E817D}"/>
              </a:ext>
            </a:extLst>
          </p:cNvPr>
          <p:cNvSpPr txBox="1"/>
          <p:nvPr/>
        </p:nvSpPr>
        <p:spPr>
          <a:xfrm>
            <a:off x="1191491" y="2346036"/>
            <a:ext cx="786938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hlinkClick r:id="rId3"/>
              </a:rPr>
              <a:t>https://de.wikipedia.org/wiki/Dieth-Schreibung</a:t>
            </a:r>
            <a:endParaRPr lang="de-CH" sz="2800" dirty="0"/>
          </a:p>
          <a:p>
            <a:pPr marL="342900" indent="-342900"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6325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AC1845-56D2-D2FB-4F83-B31F8D38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Allgemeiner Grundsatz: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55EC41B-1F07-935B-7BB4-FABC4E5C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1E886C-7730-2DDC-7F78-68A33854D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5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BBC16C3-CD21-F65D-E102-E0A561B17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9771F0-B383-3B00-8203-46B752853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36" y="2160589"/>
            <a:ext cx="7334366" cy="3880773"/>
          </a:xfrm>
        </p:spPr>
        <p:txBody>
          <a:bodyPr/>
          <a:lstStyle/>
          <a:p>
            <a:pPr eaLnBrk="1" hangingPunct="1"/>
            <a:r>
              <a:rPr lang="de-DE" altLang="de-DE" sz="3200" b="1" dirty="0"/>
              <a:t>Schreibe so, wie du sprichst und wie du hörst, ohne Rücksicht auf das hochdeutsche Schriftbild!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8272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E76F7-469F-F06F-BA43-981058C3D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Beliebte Fehler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859131-3E05-6F8B-B5B4-6E09870BC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7C0F8CA-5040-4BC0-51A9-E7E595C52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6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0C04248-B77D-300B-7DA6-E20725EA8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DE035778-06EC-42BF-644E-901A5BDDEB4C}"/>
              </a:ext>
            </a:extLst>
          </p:cNvPr>
          <p:cNvSpPr txBox="1"/>
          <p:nvPr/>
        </p:nvSpPr>
        <p:spPr>
          <a:xfrm>
            <a:off x="3315855" y="1840052"/>
            <a:ext cx="2148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err="1">
                <a:solidFill>
                  <a:srgbClr val="FF0000"/>
                </a:solidFill>
              </a:rPr>
              <a:t>Loserball</a:t>
            </a:r>
            <a:endParaRPr lang="de-DE" sz="3600" b="1" dirty="0">
              <a:solidFill>
                <a:srgbClr val="FF0000"/>
              </a:solidFill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6527D573-CDC5-9CC1-AF08-3A276F48F4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7439" y="3192378"/>
            <a:ext cx="3914343" cy="152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08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6AAA807-529D-381D-CD42-2765D0650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F7BCB9-15FB-2678-0213-1D8D45C75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7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5559439-83DD-0A70-49CC-88CA8FA6C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3">
            <a:extLst>
              <a:ext uri="{FF2B5EF4-FFF2-40B4-BE49-F238E27FC236}">
                <a16:creationId xmlns:a16="http://schemas.microsoft.com/office/drawing/2014/main" id="{8633D299-E3D7-87B0-158E-91655C9E9805}"/>
              </a:ext>
            </a:extLst>
          </p:cNvPr>
          <p:cNvSpPr txBox="1">
            <a:spLocks noChangeArrowheads="1"/>
          </p:cNvSpPr>
          <p:nvPr/>
        </p:nvSpPr>
        <p:spPr>
          <a:xfrm>
            <a:off x="1367416" y="1025841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de-DE" sz="2400" b="1" dirty="0"/>
              <a:t>1. Selbständigkeit der Wörter:</a:t>
            </a:r>
            <a:endParaRPr lang="de-DE" altLang="de-DE" sz="2400" dirty="0"/>
          </a:p>
          <a:p>
            <a:pPr>
              <a:lnSpc>
                <a:spcPct val="90000"/>
              </a:lnSpc>
            </a:pPr>
            <a:r>
              <a:rPr lang="de-DE" altLang="de-DE" sz="2400" dirty="0"/>
              <a:t>Jedes Wort behält in der Schrift seine Selbständigkeit bei; auf Bindestriche und Apostrophe ist daher konsequent zu verzichten.</a:t>
            </a:r>
            <a:endParaRPr lang="de-DE" altLang="de-DE" sz="2400" b="1" dirty="0"/>
          </a:p>
          <a:p>
            <a:pPr>
              <a:lnSpc>
                <a:spcPct val="90000"/>
              </a:lnSpc>
            </a:pPr>
            <a:r>
              <a:rPr lang="de-DE" altLang="de-DE" sz="2400" b="1" dirty="0"/>
              <a:t>	a) Artikel:</a:t>
            </a:r>
            <a:r>
              <a:rPr lang="de-DE" altLang="de-DE" sz="2400" dirty="0"/>
              <a:t> </a:t>
            </a:r>
            <a:r>
              <a:rPr lang="de-DE" altLang="de-DE" sz="2400" i="1" dirty="0" err="1"/>
              <a:t>dr</a:t>
            </a:r>
            <a:r>
              <a:rPr lang="de-DE" altLang="de-DE" sz="2400" i="1" dirty="0"/>
              <a:t> Maa (</a:t>
            </a:r>
            <a:r>
              <a:rPr lang="de-DE" altLang="de-DE" sz="2400" dirty="0"/>
              <a:t>nicht:</a:t>
            </a:r>
            <a:r>
              <a:rPr lang="de-DE" altLang="de-DE" sz="2400" i="1" dirty="0"/>
              <a:t> </a:t>
            </a:r>
            <a:r>
              <a:rPr lang="de-DE" altLang="de-DE" sz="2400" i="1" dirty="0" err="1"/>
              <a:t>d'r</a:t>
            </a:r>
            <a:r>
              <a:rPr lang="de-DE" altLang="de-DE" sz="2400" i="1" dirty="0"/>
              <a:t> Maa), d </a:t>
            </a:r>
            <a:r>
              <a:rPr lang="de-DE" altLang="de-DE" sz="2400" i="1" dirty="0" err="1"/>
              <a:t>Räba</a:t>
            </a:r>
            <a:r>
              <a:rPr lang="de-DE" altLang="de-DE" sz="2400" i="1" dirty="0"/>
              <a:t>, d </a:t>
            </a:r>
            <a:r>
              <a:rPr lang="de-DE" altLang="de-DE" sz="2400" i="1" dirty="0" err="1"/>
              <a:t>Leitra</a:t>
            </a:r>
            <a:r>
              <a:rPr lang="de-DE" altLang="de-DE" sz="2400" i="1" dirty="0"/>
              <a:t>, d frisch </a:t>
            </a:r>
            <a:r>
              <a:rPr lang="de-DE" altLang="de-DE" sz="2400" i="1" dirty="0" err="1"/>
              <a:t>Niidla</a:t>
            </a:r>
            <a:r>
              <a:rPr lang="de-DE" altLang="de-DE" sz="2400" i="1" dirty="0"/>
              <a:t> (</a:t>
            </a:r>
            <a:r>
              <a:rPr lang="de-DE" altLang="de-DE" sz="2400" dirty="0"/>
              <a:t>nicht:</a:t>
            </a:r>
            <a:r>
              <a:rPr lang="de-DE" altLang="de-DE" sz="2400" i="1" dirty="0"/>
              <a:t> </a:t>
            </a:r>
            <a:r>
              <a:rPr lang="de-DE" altLang="de-DE" sz="2400" i="1" dirty="0" err="1"/>
              <a:t>d'Räba</a:t>
            </a:r>
            <a:r>
              <a:rPr lang="de-DE" altLang="de-DE" sz="2400" i="1" dirty="0"/>
              <a:t> usw.), </a:t>
            </a:r>
            <a:r>
              <a:rPr lang="de-DE" altLang="de-DE" sz="2400" i="1" dirty="0" err="1"/>
              <a:t>ds</a:t>
            </a:r>
            <a:r>
              <a:rPr lang="de-DE" altLang="de-DE" sz="2400" i="1" dirty="0"/>
              <a:t> </a:t>
            </a:r>
            <a:r>
              <a:rPr lang="de-DE" altLang="de-DE" sz="2400" i="1" dirty="0" err="1"/>
              <a:t>Huüs</a:t>
            </a:r>
            <a:r>
              <a:rPr lang="de-DE" altLang="de-DE" sz="2400" i="1" dirty="0"/>
              <a:t>, </a:t>
            </a:r>
            <a:r>
              <a:rPr lang="de-DE" altLang="de-DE" sz="2400" i="1" dirty="0" err="1"/>
              <a:t>ds</a:t>
            </a:r>
            <a:r>
              <a:rPr lang="de-DE" altLang="de-DE" sz="2400" i="1" dirty="0"/>
              <a:t> </a:t>
            </a:r>
            <a:r>
              <a:rPr lang="de-DE" altLang="de-DE" sz="2400" i="1" dirty="0" err="1"/>
              <a:t>Häärz</a:t>
            </a:r>
            <a:r>
              <a:rPr lang="de-DE" altLang="de-DE" sz="2400" i="1" dirty="0"/>
              <a:t>, </a:t>
            </a:r>
            <a:r>
              <a:rPr lang="de-DE" altLang="de-DE" sz="2400" i="1" dirty="0" err="1"/>
              <a:t>ds</a:t>
            </a:r>
            <a:r>
              <a:rPr lang="de-DE" altLang="de-DE" sz="2400" i="1" dirty="0"/>
              <a:t> </a:t>
            </a:r>
            <a:r>
              <a:rPr lang="de-DE" altLang="de-DE" sz="2400" i="1" dirty="0" err="1"/>
              <a:t>Öig</a:t>
            </a:r>
            <a:r>
              <a:rPr lang="de-DE" altLang="de-DE" sz="2400" i="1" dirty="0"/>
              <a:t> (nicht :</a:t>
            </a:r>
            <a:r>
              <a:rPr lang="de-DE" altLang="de-DE" sz="2400" i="1" dirty="0" err="1"/>
              <a:t>z'Hüüs</a:t>
            </a:r>
            <a:r>
              <a:rPr lang="de-DE" altLang="de-DE" sz="2400" i="1" dirty="0"/>
              <a:t> usw.); </a:t>
            </a:r>
            <a:r>
              <a:rPr lang="de-DE" altLang="de-DE" sz="2400" i="1" dirty="0" err="1"/>
              <a:t>het</a:t>
            </a:r>
            <a:r>
              <a:rPr lang="de-DE" altLang="de-DE" sz="2400" i="1" dirty="0"/>
              <a:t> </a:t>
            </a:r>
            <a:r>
              <a:rPr lang="de-DE" altLang="de-DE" sz="2400" i="1" dirty="0" err="1"/>
              <a:t>mu</a:t>
            </a:r>
            <a:r>
              <a:rPr lang="de-DE" altLang="de-DE" sz="2400" i="1" dirty="0"/>
              <a:t>, </a:t>
            </a:r>
            <a:r>
              <a:rPr lang="de-DE" altLang="de-DE" sz="2400" i="1" dirty="0" err="1"/>
              <a:t>ischt</a:t>
            </a:r>
            <a:r>
              <a:rPr lang="de-DE" altLang="de-DE" sz="2400" i="1" dirty="0"/>
              <a:t> </a:t>
            </a:r>
            <a:r>
              <a:rPr lang="de-DE" altLang="de-DE" sz="2400" i="1" dirty="0" err="1"/>
              <a:t>mer</a:t>
            </a:r>
            <a:r>
              <a:rPr lang="de-DE" altLang="de-DE" sz="2400" i="1" dirty="0"/>
              <a:t> (nicht: </a:t>
            </a:r>
            <a:r>
              <a:rPr lang="de-DE" altLang="de-DE" sz="2400" i="1" dirty="0" err="1"/>
              <a:t>het-mu</a:t>
            </a:r>
            <a:r>
              <a:rPr lang="de-DE" altLang="de-DE" sz="2400" i="1" dirty="0"/>
              <a:t>, </a:t>
            </a:r>
            <a:r>
              <a:rPr lang="de-DE" altLang="de-DE" sz="2400" i="1" dirty="0" err="1"/>
              <a:t>ischt-mer</a:t>
            </a:r>
            <a:r>
              <a:rPr lang="de-DE" altLang="de-DE" sz="2400" i="1" dirty="0"/>
              <a:t>).</a:t>
            </a:r>
            <a:endParaRPr lang="de-DE" altLang="de-DE" sz="2400" b="1" dirty="0"/>
          </a:p>
          <a:p>
            <a:pPr>
              <a:lnSpc>
                <a:spcPct val="90000"/>
              </a:lnSpc>
            </a:pPr>
            <a:r>
              <a:rPr lang="de-DE" altLang="de-DE" sz="2400" b="1" dirty="0"/>
              <a:t>	b) </a:t>
            </a:r>
            <a:r>
              <a:rPr lang="de-DE" altLang="de-DE" sz="2400" b="1" dirty="0" err="1"/>
              <a:t>Präpositionen:</a:t>
            </a:r>
            <a:r>
              <a:rPr lang="de-DE" altLang="de-DE" sz="2400" i="1" dirty="0" err="1"/>
              <a:t>z</a:t>
            </a:r>
            <a:r>
              <a:rPr lang="de-DE" altLang="de-DE" sz="2400" i="1" dirty="0"/>
              <a:t> </a:t>
            </a:r>
            <a:r>
              <a:rPr lang="de-DE" altLang="de-DE" sz="2400" i="1" dirty="0" err="1"/>
              <a:t>Naatersch</a:t>
            </a:r>
            <a:r>
              <a:rPr lang="de-DE" altLang="de-DE" sz="2400" i="1" dirty="0"/>
              <a:t>, z Brig, z </a:t>
            </a:r>
            <a:r>
              <a:rPr lang="de-DE" altLang="de-DE" sz="2400" i="1" dirty="0" err="1"/>
              <a:t>Leigg</a:t>
            </a:r>
            <a:r>
              <a:rPr lang="de-DE" altLang="de-DE" sz="2400" i="1" dirty="0"/>
              <a:t>, z Zermatt ( </a:t>
            </a:r>
            <a:r>
              <a:rPr lang="de-DE" altLang="de-DE" sz="2400" dirty="0"/>
              <a:t>nicht:</a:t>
            </a:r>
            <a:r>
              <a:rPr lang="de-DE" altLang="de-DE" sz="2400" i="1" dirty="0"/>
              <a:t> </a:t>
            </a:r>
            <a:r>
              <a:rPr lang="de-DE" altLang="de-DE" sz="2400" i="1" dirty="0" err="1"/>
              <a:t>zNaatersch</a:t>
            </a:r>
            <a:r>
              <a:rPr lang="de-DE" altLang="de-DE" sz="2400" i="1" dirty="0"/>
              <a:t> usw.); z linde </a:t>
            </a:r>
            <a:r>
              <a:rPr lang="de-DE" altLang="de-DE" sz="2400" i="1" dirty="0" err="1"/>
              <a:t>tüo</a:t>
            </a:r>
            <a:r>
              <a:rPr lang="de-DE" altLang="de-DE" sz="2400" i="1" dirty="0"/>
              <a:t>, z </a:t>
            </a:r>
            <a:r>
              <a:rPr lang="de-DE" altLang="de-DE" sz="2400" i="1" dirty="0" err="1"/>
              <a:t>gschwälle</a:t>
            </a:r>
            <a:r>
              <a:rPr lang="de-DE" altLang="de-DE" sz="2400" i="1" dirty="0"/>
              <a:t> </a:t>
            </a:r>
            <a:r>
              <a:rPr lang="de-DE" altLang="de-DE" sz="2400" i="1" dirty="0" err="1"/>
              <a:t>tuo</a:t>
            </a:r>
            <a:r>
              <a:rPr lang="de-DE" altLang="de-DE" sz="2400" i="1" dirty="0"/>
              <a:t> ( </a:t>
            </a:r>
            <a:r>
              <a:rPr lang="de-DE" altLang="de-DE" sz="2400" dirty="0"/>
              <a:t>nicht:</a:t>
            </a:r>
            <a:r>
              <a:rPr lang="de-DE" altLang="de-DE" sz="2400" i="1" dirty="0"/>
              <a:t> 	</a:t>
            </a:r>
            <a:r>
              <a:rPr lang="de-DE" altLang="de-DE" sz="2400" i="1" dirty="0" err="1"/>
              <a:t>zlinde</a:t>
            </a:r>
            <a:r>
              <a:rPr lang="de-DE" altLang="de-DE" sz="2400" i="1" dirty="0"/>
              <a:t> </a:t>
            </a:r>
            <a:r>
              <a:rPr lang="de-DE" altLang="de-DE" sz="2400" i="1" dirty="0" err="1"/>
              <a:t>tüo</a:t>
            </a:r>
            <a:r>
              <a:rPr lang="de-DE" altLang="de-DE" sz="2400" i="1" dirty="0"/>
              <a:t> usw.).</a:t>
            </a:r>
          </a:p>
        </p:txBody>
      </p:sp>
    </p:spTree>
    <p:extLst>
      <p:ext uri="{BB962C8B-B14F-4D97-AF65-F5344CB8AC3E}">
        <p14:creationId xmlns:p14="http://schemas.microsoft.com/office/powerpoint/2010/main" val="209387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21405-25BE-4409-B2D2-3B4C20FB2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 Vokale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9A3F027-28DC-2F0F-CFBD-6251A6261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39CC08-249B-7936-0E49-7A09C1D3C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8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9C2CE93-1FC5-A5DB-8B51-B464CA6AA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5B104DA7-C800-2C13-2511-5270D4022966}"/>
              </a:ext>
            </a:extLst>
          </p:cNvPr>
          <p:cNvSpPr txBox="1">
            <a:spLocks noChangeArrowheads="1"/>
          </p:cNvSpPr>
          <p:nvPr/>
        </p:nvSpPr>
        <p:spPr>
          <a:xfrm>
            <a:off x="1159932" y="1352550"/>
            <a:ext cx="77724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de-DE" altLang="de-DE" b="1" dirty="0"/>
              <a:t>2. Schreibung der Vokale:</a:t>
            </a:r>
            <a:r>
              <a:rPr lang="de-DE" altLang="de-DE" dirty="0"/>
              <a:t> </a:t>
            </a:r>
          </a:p>
          <a:p>
            <a:pPr>
              <a:lnSpc>
                <a:spcPct val="80000"/>
              </a:lnSpc>
            </a:pPr>
            <a:r>
              <a:rPr lang="de-DE" altLang="de-DE" dirty="0"/>
              <a:t>	a) </a:t>
            </a:r>
            <a:r>
              <a:rPr lang="de-DE" altLang="de-DE" b="1" dirty="0"/>
              <a:t>Kürze</a:t>
            </a:r>
            <a:r>
              <a:rPr lang="de-DE" altLang="de-DE" dirty="0"/>
              <a:t> des Vokals wird durch einfachen Buchstaben, </a:t>
            </a:r>
            <a:r>
              <a:rPr lang="de-DE" altLang="de-DE" b="1" dirty="0"/>
              <a:t>Länge</a:t>
            </a:r>
            <a:r>
              <a:rPr lang="de-DE" altLang="de-DE" dirty="0"/>
              <a:t> durch Doppelbuchstaben ausgedrückt: </a:t>
            </a:r>
            <a:r>
              <a:rPr lang="de-DE" altLang="de-DE" i="1" dirty="0" err="1"/>
              <a:t>faru</a:t>
            </a:r>
            <a:r>
              <a:rPr lang="de-DE" altLang="de-DE" i="1" dirty="0"/>
              <a:t>—</a:t>
            </a:r>
            <a:r>
              <a:rPr lang="de-DE" altLang="de-DE" i="1" dirty="0" err="1"/>
              <a:t>faaru</a:t>
            </a:r>
            <a:r>
              <a:rPr lang="de-DE" altLang="de-DE" i="1" dirty="0"/>
              <a:t>, </a:t>
            </a:r>
            <a:r>
              <a:rPr lang="de-DE" altLang="de-DE" i="1" dirty="0" err="1"/>
              <a:t>choru</a:t>
            </a:r>
            <a:r>
              <a:rPr lang="de-DE" altLang="de-DE" i="1" dirty="0"/>
              <a:t>—</a:t>
            </a:r>
            <a:r>
              <a:rPr lang="de-DE" altLang="de-DE" i="1" dirty="0" err="1"/>
              <a:t>Chooru</a:t>
            </a:r>
            <a:r>
              <a:rPr lang="de-DE" altLang="de-DE" i="1" dirty="0"/>
              <a:t>, </a:t>
            </a:r>
            <a:r>
              <a:rPr lang="de-DE" altLang="de-DE" i="1" dirty="0" err="1"/>
              <a:t>gschribu</a:t>
            </a:r>
            <a:r>
              <a:rPr lang="de-DE" altLang="de-DE" i="1" dirty="0"/>
              <a:t>—</a:t>
            </a:r>
            <a:r>
              <a:rPr lang="de-DE" altLang="de-DE" i="1" dirty="0" err="1"/>
              <a:t>schriibu</a:t>
            </a:r>
            <a:r>
              <a:rPr lang="de-DE" altLang="de-DE" i="1" dirty="0"/>
              <a:t>, </a:t>
            </a:r>
            <a:r>
              <a:rPr lang="de-DE" altLang="de-DE" i="1" dirty="0" err="1"/>
              <a:t>leschschu</a:t>
            </a:r>
            <a:r>
              <a:rPr lang="de-DE" altLang="de-DE" i="1" dirty="0"/>
              <a:t>—</a:t>
            </a:r>
            <a:r>
              <a:rPr lang="de-DE" altLang="de-DE" i="1" dirty="0" err="1"/>
              <a:t>leeschu</a:t>
            </a:r>
            <a:r>
              <a:rPr lang="de-DE" altLang="de-DE" i="1" dirty="0"/>
              <a:t>.</a:t>
            </a:r>
            <a:endParaRPr lang="de-DE" altLang="de-DE" dirty="0"/>
          </a:p>
          <a:p>
            <a:pPr>
              <a:lnSpc>
                <a:spcPct val="80000"/>
              </a:lnSpc>
            </a:pPr>
            <a:r>
              <a:rPr lang="de-DE" altLang="de-DE" dirty="0"/>
              <a:t>	b) Zwischen e- und ä-Lauten ist deutlich zu unterscheiden.  </a:t>
            </a:r>
            <a:r>
              <a:rPr lang="de-DE" altLang="de-DE" i="1" dirty="0" err="1"/>
              <a:t>Chees</a:t>
            </a:r>
            <a:r>
              <a:rPr lang="de-DE" altLang="de-DE" i="1" dirty="0"/>
              <a:t>—Chääs, </a:t>
            </a:r>
            <a:r>
              <a:rPr lang="de-DE" altLang="de-DE" i="1" dirty="0" err="1"/>
              <a:t>fleet</a:t>
            </a:r>
            <a:r>
              <a:rPr lang="de-DE" altLang="de-DE" i="1" dirty="0"/>
              <a:t>—</a:t>
            </a:r>
            <a:r>
              <a:rPr lang="de-DE" altLang="de-DE" i="1" dirty="0" err="1"/>
              <a:t>fläät</a:t>
            </a:r>
            <a:r>
              <a:rPr lang="de-DE" altLang="de-DE" i="1" dirty="0"/>
              <a:t>, Henne—</a:t>
            </a:r>
            <a:r>
              <a:rPr lang="de-DE" altLang="de-DE" i="1" dirty="0" err="1"/>
              <a:t>Hänne</a:t>
            </a:r>
            <a:r>
              <a:rPr lang="de-DE" altLang="de-DE" i="1" dirty="0"/>
              <a:t>.</a:t>
            </a:r>
            <a:endParaRPr lang="de-DE" altLang="de-DE" dirty="0"/>
          </a:p>
          <a:p>
            <a:pPr>
              <a:lnSpc>
                <a:spcPct val="80000"/>
              </a:lnSpc>
            </a:pPr>
            <a:r>
              <a:rPr lang="de-DE" altLang="de-DE" dirty="0"/>
              <a:t>	c) Kurzer </a:t>
            </a:r>
            <a:r>
              <a:rPr lang="de-DE" altLang="de-DE" dirty="0" err="1"/>
              <a:t>i-Laut</a:t>
            </a:r>
            <a:r>
              <a:rPr lang="de-DE" altLang="de-DE" dirty="0"/>
              <a:t> wird mit i, langer </a:t>
            </a:r>
            <a:r>
              <a:rPr lang="de-DE" altLang="de-DE" dirty="0" err="1"/>
              <a:t>i-Laut</a:t>
            </a:r>
            <a:r>
              <a:rPr lang="de-DE" altLang="de-DE" dirty="0"/>
              <a:t> mit ii geschrieben. </a:t>
            </a:r>
            <a:r>
              <a:rPr lang="de-DE" altLang="de-DE" dirty="0" err="1"/>
              <a:t>ie</a:t>
            </a:r>
            <a:r>
              <a:rPr lang="de-DE" altLang="de-DE" dirty="0"/>
              <a:t> darf </a:t>
            </a:r>
            <a:r>
              <a:rPr lang="de-DE" altLang="de-DE" b="1" dirty="0"/>
              <a:t>nie</a:t>
            </a:r>
            <a:r>
              <a:rPr lang="de-DE" altLang="de-DE" dirty="0"/>
              <a:t> als </a:t>
            </a:r>
            <a:r>
              <a:rPr lang="de-DE" altLang="de-DE" dirty="0" err="1"/>
              <a:t>Längezeichen</a:t>
            </a:r>
            <a:r>
              <a:rPr lang="de-DE" altLang="de-DE" dirty="0"/>
              <a:t> (wie im schriftsprachlichen 	vier, Tier) verwendet werden. Die Buchstabenverbindung </a:t>
            </a:r>
            <a:r>
              <a:rPr lang="de-DE" altLang="de-DE" dirty="0" err="1"/>
              <a:t>ie</a:t>
            </a:r>
            <a:r>
              <a:rPr lang="de-DE" altLang="de-DE" dirty="0"/>
              <a:t> dient </a:t>
            </a:r>
            <a:r>
              <a:rPr lang="de-DE" altLang="de-DE" dirty="0" err="1"/>
              <a:t>ausschliesslich</a:t>
            </a:r>
            <a:r>
              <a:rPr lang="de-DE" altLang="de-DE" dirty="0"/>
              <a:t> zur Bezeichnung des </a:t>
            </a:r>
            <a:r>
              <a:rPr lang="de-DE" altLang="de-DE" dirty="0" err="1"/>
              <a:t>schweizer</a:t>
            </a:r>
            <a:r>
              <a:rPr lang="de-DE" altLang="de-DE" dirty="0"/>
              <a:t>	deutschen Zwielauts: </a:t>
            </a:r>
            <a:r>
              <a:rPr lang="de-DE" altLang="de-DE" i="1" dirty="0" err="1"/>
              <a:t>siedu</a:t>
            </a:r>
            <a:r>
              <a:rPr lang="de-DE" altLang="de-DE" i="1" dirty="0"/>
              <a:t>, </a:t>
            </a:r>
            <a:r>
              <a:rPr lang="de-DE" altLang="de-DE" i="1" dirty="0" err="1"/>
              <a:t>dienu</a:t>
            </a:r>
            <a:r>
              <a:rPr lang="de-DE" altLang="de-DE" i="1" dirty="0"/>
              <a:t>, Brief, Triel, </a:t>
            </a:r>
            <a:r>
              <a:rPr lang="de-DE" altLang="de-DE" i="1" dirty="0" err="1"/>
              <a:t>gibliet</a:t>
            </a:r>
            <a:r>
              <a:rPr lang="de-DE" altLang="de-DE" i="1" dirty="0"/>
              <a:t>.</a:t>
            </a:r>
            <a:endParaRPr lang="de-DE" altLang="de-DE" dirty="0"/>
          </a:p>
          <a:p>
            <a:pPr>
              <a:lnSpc>
                <a:spcPct val="80000"/>
              </a:lnSpc>
            </a:pPr>
            <a:r>
              <a:rPr lang="de-DE" altLang="de-DE" dirty="0"/>
              <a:t>	</a:t>
            </a:r>
            <a:r>
              <a:rPr lang="de-DE" altLang="de-DE" dirty="0" err="1"/>
              <a:t>Beispiele:</a:t>
            </a:r>
            <a:r>
              <a:rPr lang="de-DE" altLang="de-DE" i="1" dirty="0" err="1"/>
              <a:t>Himil</a:t>
            </a:r>
            <a:r>
              <a:rPr lang="de-DE" altLang="de-DE" i="1" dirty="0"/>
              <a:t>, </a:t>
            </a:r>
            <a:r>
              <a:rPr lang="de-DE" altLang="de-DE" i="1" dirty="0" err="1"/>
              <a:t>Igil</a:t>
            </a:r>
            <a:r>
              <a:rPr lang="de-DE" altLang="de-DE" i="1" dirty="0"/>
              <a:t>, Glick, </a:t>
            </a:r>
            <a:r>
              <a:rPr lang="de-DE" altLang="de-DE" i="1" dirty="0" err="1"/>
              <a:t>Dili</a:t>
            </a:r>
            <a:r>
              <a:rPr lang="de-DE" altLang="de-DE" i="1" dirty="0"/>
              <a:t>, </a:t>
            </a:r>
            <a:r>
              <a:rPr lang="de-DE" altLang="de-DE" i="1" dirty="0" err="1"/>
              <a:t>ghiiju</a:t>
            </a:r>
            <a:r>
              <a:rPr lang="de-DE" altLang="de-DE" i="1" dirty="0"/>
              <a:t>, </a:t>
            </a:r>
            <a:r>
              <a:rPr lang="de-DE" altLang="de-DE" i="1" dirty="0" err="1"/>
              <a:t>gchiju</a:t>
            </a:r>
            <a:r>
              <a:rPr lang="de-DE" altLang="de-DE" i="1" dirty="0"/>
              <a:t>, </a:t>
            </a:r>
            <a:r>
              <a:rPr lang="de-DE" altLang="de-DE" i="1" dirty="0" err="1"/>
              <a:t>Siida</a:t>
            </a:r>
            <a:r>
              <a:rPr lang="de-DE" altLang="de-DE" i="1" dirty="0"/>
              <a:t>, lisch, </a:t>
            </a:r>
            <a:r>
              <a:rPr lang="de-DE" altLang="de-DE" i="1" dirty="0" err="1"/>
              <a:t>Miisch</a:t>
            </a:r>
            <a:r>
              <a:rPr lang="de-DE" altLang="de-DE" i="1" dirty="0"/>
              <a:t>, ( </a:t>
            </a:r>
            <a:r>
              <a:rPr lang="de-DE" altLang="de-DE" dirty="0"/>
              <a:t>aber:</a:t>
            </a:r>
            <a:r>
              <a:rPr lang="de-DE" altLang="de-DE" i="1" dirty="0"/>
              <a:t> Miesch = Moos).</a:t>
            </a:r>
            <a:endParaRPr lang="de-DE" altLang="de-DE" dirty="0"/>
          </a:p>
          <a:p>
            <a:pPr>
              <a:lnSpc>
                <a:spcPct val="80000"/>
              </a:lnSpc>
            </a:pPr>
            <a:r>
              <a:rPr lang="de-DE" altLang="de-DE" dirty="0"/>
              <a:t>	d) Auch die Zwielaute (Diphthonge) sind lautgetreu entsprechend </a:t>
            </a:r>
            <a:r>
              <a:rPr lang="de-DE" altLang="de-DE" b="1" dirty="0"/>
              <a:t>der eigenen Mundart</a:t>
            </a:r>
            <a:r>
              <a:rPr lang="de-DE" altLang="de-DE" dirty="0"/>
              <a:t> zu schreiben: </a:t>
            </a:r>
            <a:r>
              <a:rPr lang="de-DE" altLang="de-DE" i="1" dirty="0"/>
              <a:t>Buech, </a:t>
            </a:r>
            <a:r>
              <a:rPr lang="de-DE" altLang="de-DE" i="1" dirty="0" err="1"/>
              <a:t>Buoch</a:t>
            </a:r>
            <a:r>
              <a:rPr lang="de-DE" altLang="de-DE" i="1" dirty="0"/>
              <a:t>, Buech, </a:t>
            </a:r>
            <a:r>
              <a:rPr lang="de-DE" altLang="de-DE" i="1" dirty="0" err="1"/>
              <a:t>Buöch</a:t>
            </a:r>
            <a:r>
              <a:rPr lang="de-DE" altLang="de-DE" i="1" dirty="0"/>
              <a:t>; </a:t>
            </a:r>
            <a:r>
              <a:rPr lang="de-DE" altLang="de-DE" i="1" dirty="0" err="1"/>
              <a:t>Oichu</a:t>
            </a:r>
            <a:r>
              <a:rPr lang="de-DE" altLang="de-DE" i="1" dirty="0"/>
              <a:t>, </a:t>
            </a:r>
            <a:r>
              <a:rPr lang="de-DE" altLang="de-DE" i="1" dirty="0" err="1"/>
              <a:t>Öichu</a:t>
            </a:r>
            <a:r>
              <a:rPr lang="de-DE" altLang="de-DE" i="1" dirty="0"/>
              <a:t>, </a:t>
            </a:r>
            <a:r>
              <a:rPr lang="de-DE" altLang="de-DE" i="1" dirty="0" err="1"/>
              <a:t>Aichu</a:t>
            </a:r>
            <a:r>
              <a:rPr lang="de-DE" altLang="de-DE" i="1" dirty="0"/>
              <a:t>, </a:t>
            </a:r>
            <a:r>
              <a:rPr lang="de-DE" altLang="de-DE" i="1" dirty="0" err="1"/>
              <a:t>Aihu</a:t>
            </a:r>
            <a:r>
              <a:rPr lang="de-DE" altLang="de-DE" i="1" dirty="0"/>
              <a:t>, </a:t>
            </a:r>
            <a:r>
              <a:rPr lang="de-DE" altLang="de-DE" i="1" dirty="0" err="1"/>
              <a:t>Ouhu</a:t>
            </a:r>
            <a:r>
              <a:rPr lang="de-DE" altLang="de-DE" i="1" dirty="0"/>
              <a:t>, </a:t>
            </a:r>
            <a:r>
              <a:rPr lang="de-DE" altLang="de-DE" i="1" dirty="0" err="1"/>
              <a:t>Öühu</a:t>
            </a:r>
            <a:r>
              <a:rPr lang="de-DE" altLang="de-DE" i="1" dirty="0"/>
              <a:t>.</a:t>
            </a:r>
            <a:endParaRPr lang="de-DE" altLang="de-DE" dirty="0"/>
          </a:p>
          <a:p>
            <a:pPr>
              <a:lnSpc>
                <a:spcPct val="80000"/>
              </a:lnSpc>
            </a:pPr>
            <a:r>
              <a:rPr lang="de-DE" altLang="de-DE" dirty="0"/>
              <a:t>	e) Das j erscheint vor Vokalen wie in der Schriftsprache und vor allem bei den in der Walliser Mundart häufig vor	kommenden Verkleinerungsformen: </a:t>
            </a:r>
            <a:r>
              <a:rPr lang="de-DE" altLang="de-DE" i="1" dirty="0" err="1"/>
              <a:t>Rieja</a:t>
            </a:r>
            <a:r>
              <a:rPr lang="de-DE" altLang="de-DE" i="1" dirty="0"/>
              <a:t>, </a:t>
            </a:r>
            <a:r>
              <a:rPr lang="de-DE" altLang="de-DE" i="1" dirty="0" err="1"/>
              <a:t>jagigs</a:t>
            </a:r>
            <a:r>
              <a:rPr lang="de-DE" altLang="de-DE" i="1" dirty="0"/>
              <a:t>, </a:t>
            </a:r>
            <a:r>
              <a:rPr lang="de-DE" altLang="de-DE" i="1" dirty="0" err="1"/>
              <a:t>Marjoosi</a:t>
            </a:r>
            <a:r>
              <a:rPr lang="de-DE" altLang="de-DE" i="1" dirty="0"/>
              <a:t>, </a:t>
            </a:r>
            <a:r>
              <a:rPr lang="de-DE" altLang="de-DE" i="1" dirty="0" err="1"/>
              <a:t>bitzji</a:t>
            </a:r>
            <a:r>
              <a:rPr lang="de-DE" altLang="de-DE" i="1" dirty="0"/>
              <a:t>, </a:t>
            </a:r>
            <a:r>
              <a:rPr lang="de-DE" altLang="de-DE" i="1" dirty="0" err="1"/>
              <a:t>Waldji</a:t>
            </a:r>
            <a:r>
              <a:rPr lang="de-DE" altLang="de-DE" i="1" dirty="0"/>
              <a:t>  </a:t>
            </a:r>
            <a:r>
              <a:rPr lang="de-DE" altLang="de-DE" dirty="0"/>
              <a:t>( nicht</a:t>
            </a:r>
            <a:r>
              <a:rPr lang="de-DE" altLang="de-DE" i="1" dirty="0"/>
              <a:t>: </a:t>
            </a:r>
            <a:r>
              <a:rPr lang="de-DE" altLang="de-DE" i="1" dirty="0" err="1"/>
              <a:t>Waldij</a:t>
            </a:r>
            <a:r>
              <a:rPr lang="de-DE" altLang="de-DE" i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7140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C2D21D-2E2D-2891-98EA-57A03635C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004271" cy="1320800"/>
          </a:xfrm>
        </p:spPr>
        <p:txBody>
          <a:bodyPr/>
          <a:lstStyle/>
          <a:p>
            <a:r>
              <a:rPr lang="de-CH" dirty="0"/>
              <a:t>Konsonanten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666D1DC-5BF7-E355-DC34-38C8E6FC3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DEEF385-C930-2EC1-541B-329031E63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9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C06B755-AD36-0BBA-6E56-E875B60E2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6E8DDF1F-97E8-E19C-F39A-5050EB1EFA2D}"/>
              </a:ext>
            </a:extLst>
          </p:cNvPr>
          <p:cNvSpPr txBox="1">
            <a:spLocks noChangeArrowheads="1"/>
          </p:cNvSpPr>
          <p:nvPr/>
        </p:nvSpPr>
        <p:spPr>
          <a:xfrm>
            <a:off x="1348943" y="1352550"/>
            <a:ext cx="77724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de-DE" altLang="de-DE" b="1"/>
              <a:t>3. Schreibung der Konsonanten:</a:t>
            </a:r>
            <a:endParaRPr lang="de-DE" altLang="de-DE"/>
          </a:p>
          <a:p>
            <a:pPr>
              <a:lnSpc>
                <a:spcPct val="80000"/>
              </a:lnSpc>
            </a:pPr>
            <a:r>
              <a:rPr lang="de-DE" altLang="de-DE"/>
              <a:t>	a) Im </a:t>
            </a:r>
            <a:r>
              <a:rPr lang="de-DE" altLang="de-DE" b="1"/>
              <a:t>Anlaut</a:t>
            </a:r>
            <a:r>
              <a:rPr lang="de-DE" altLang="de-DE"/>
              <a:t> entsprechen sp und st der analogen hochdeutschen Lautgruppe: </a:t>
            </a:r>
            <a:r>
              <a:rPr lang="de-DE" altLang="de-DE" i="1"/>
              <a:t>springu, Spinna, stitzu, Stüol ( </a:t>
            </a:r>
            <a:r>
              <a:rPr lang="de-DE" altLang="de-DE"/>
              <a:t>aber:</a:t>
            </a:r>
            <a:r>
              <a:rPr lang="de-DE" altLang="de-DE" i="1"/>
              <a:t> schgädru, Schgitza!)</a:t>
            </a:r>
            <a:endParaRPr lang="de-DE" altLang="de-DE"/>
          </a:p>
          <a:p>
            <a:pPr>
              <a:lnSpc>
                <a:spcPct val="80000"/>
              </a:lnSpc>
            </a:pPr>
            <a:r>
              <a:rPr lang="de-DE" altLang="de-DE"/>
              <a:t>	Im </a:t>
            </a:r>
            <a:r>
              <a:rPr lang="de-DE" altLang="de-DE" b="1"/>
              <a:t>Wortinnern</a:t>
            </a:r>
            <a:r>
              <a:rPr lang="de-DE" altLang="de-DE"/>
              <a:t> soll derselbe Laut als schp und scht geschrieben werden: </a:t>
            </a:r>
            <a:r>
              <a:rPr lang="de-DE" altLang="de-DE" i="1"/>
              <a:t>Ascht, Aschpa, Vischpa, Mischt, meschtu.</a:t>
            </a:r>
            <a:endParaRPr lang="de-DE" altLang="de-DE"/>
          </a:p>
          <a:p>
            <a:pPr>
              <a:lnSpc>
                <a:spcPct val="80000"/>
              </a:lnSpc>
            </a:pPr>
            <a:r>
              <a:rPr lang="de-DE" altLang="de-DE"/>
              <a:t>	b) Die Silben und Wörter sind möglichst lautgetreu wiederzugeben: </a:t>
            </a:r>
            <a:r>
              <a:rPr lang="de-DE" altLang="de-DE" i="1"/>
              <a:t>Chalb—Chalp, Chibji—Chipji, hoblu—hoplu, Gabla—Gapla.</a:t>
            </a:r>
            <a:endParaRPr lang="de-DE" altLang="de-DE"/>
          </a:p>
          <a:p>
            <a:pPr>
              <a:lnSpc>
                <a:spcPct val="80000"/>
              </a:lnSpc>
            </a:pPr>
            <a:r>
              <a:rPr lang="de-DE" altLang="de-DE"/>
              <a:t>	c) Den Schärfungen ist besondere Beachtung zu schenken: </a:t>
            </a:r>
            <a:r>
              <a:rPr lang="de-DE" altLang="de-DE" i="1"/>
              <a:t>leew  </a:t>
            </a:r>
            <a:r>
              <a:rPr lang="de-DE" altLang="de-DE"/>
              <a:t>aber</a:t>
            </a:r>
            <a:r>
              <a:rPr lang="de-DE" altLang="de-DE" i="1"/>
              <a:t> Heww, Ofo </a:t>
            </a:r>
            <a:r>
              <a:rPr lang="de-DE" altLang="de-DE"/>
              <a:t>aber</a:t>
            </a:r>
            <a:r>
              <a:rPr lang="de-DE" altLang="de-DE" i="1"/>
              <a:t> offu, speers </a:t>
            </a:r>
            <a:r>
              <a:rPr lang="de-DE" altLang="de-DE"/>
              <a:t>aber</a:t>
            </a:r>
            <a:r>
              <a:rPr lang="de-DE" altLang="de-DE" i="1"/>
              <a:t> sperru, Spiina  </a:t>
            </a:r>
            <a:r>
              <a:rPr lang="de-DE" altLang="de-DE"/>
              <a:t>aber</a:t>
            </a:r>
            <a:r>
              <a:rPr lang="de-DE" altLang="de-DE" i="1"/>
              <a:t> Spinna, leeschu  </a:t>
            </a:r>
            <a:r>
              <a:rPr lang="de-DE" altLang="de-DE"/>
              <a:t>aber</a:t>
            </a:r>
            <a:r>
              <a:rPr lang="de-DE" altLang="de-DE" i="1"/>
              <a:t> leschschu.</a:t>
            </a:r>
            <a:endParaRPr lang="de-DE" altLang="de-DE"/>
          </a:p>
          <a:p>
            <a:pPr>
              <a:lnSpc>
                <a:spcPct val="80000"/>
              </a:lnSpc>
            </a:pPr>
            <a:r>
              <a:rPr lang="de-DE" altLang="de-DE"/>
              <a:t>	d) Die Vergangenheitsformen (Partizipien) zeigen je nach Dialekt gi- bzw. gg- oder einen anderen Konsonanten: </a:t>
            </a:r>
            <a:r>
              <a:rPr lang="de-DE" altLang="de-DE" i="1"/>
              <a:t>ggangu—gigangu, gibunnu—punne, gitrüüchu— trüüche, ghäbet—gchäbet, gchort, gchnipft, zergchiit.</a:t>
            </a:r>
            <a:endParaRPr lang="de-DE" altLang="de-DE"/>
          </a:p>
          <a:p>
            <a:pPr>
              <a:lnSpc>
                <a:spcPct val="80000"/>
              </a:lnSpc>
            </a:pPr>
            <a:r>
              <a:rPr lang="de-DE" altLang="de-DE"/>
              <a:t>	e) Der x- Laut erscheint überall dort als x, wo dieser Buchstabe auch in der Schriftsprache vorkommt, sonst als gs:</a:t>
            </a:r>
            <a:r>
              <a:rPr lang="de-DE" altLang="de-DE" i="1"/>
              <a:t> Xander, Xavi, Maxji, aber: Agsla, wagsu, wägslu</a:t>
            </a:r>
            <a:endParaRPr lang="de-DE" altLang="de-DE" i="1" dirty="0"/>
          </a:p>
        </p:txBody>
      </p:sp>
    </p:spTree>
    <p:extLst>
      <p:ext uri="{BB962C8B-B14F-4D97-AF65-F5344CB8AC3E}">
        <p14:creationId xmlns:p14="http://schemas.microsoft.com/office/powerpoint/2010/main" val="254044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824</Words>
  <Application>Microsoft Office PowerPoint</Application>
  <PresentationFormat>Breitbild</PresentationFormat>
  <Paragraphs>61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Facette</vt:lpstr>
      <vt:lpstr>Walliserdialekt</vt:lpstr>
      <vt:lpstr>Problem</vt:lpstr>
      <vt:lpstr>Die phonetischer Schrift</vt:lpstr>
      <vt:lpstr>Dieth Schreibung</vt:lpstr>
      <vt:lpstr>Allgemeiner Grundsatz:</vt:lpstr>
      <vt:lpstr>Beliebte Fehler</vt:lpstr>
      <vt:lpstr>PowerPoint-Präsentation</vt:lpstr>
      <vt:lpstr> Vokale</vt:lpstr>
      <vt:lpstr>Konsonanten</vt:lpstr>
      <vt:lpstr>Beispiele</vt:lpstr>
      <vt:lpstr>Merkblatt</vt:lpstr>
      <vt:lpstr>Aufgabe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Waliserdialekt</dc:title>
  <dc:creator>Volmar Schmid</dc:creator>
  <cp:lastModifiedBy>Volmar Schmid</cp:lastModifiedBy>
  <cp:revision>32</cp:revision>
  <cp:lastPrinted>2023-10-24T12:21:11Z</cp:lastPrinted>
  <dcterms:created xsi:type="dcterms:W3CDTF">2023-10-10T14:42:35Z</dcterms:created>
  <dcterms:modified xsi:type="dcterms:W3CDTF">2023-11-01T05:45:53Z</dcterms:modified>
</cp:coreProperties>
</file>