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1" r:id="rId3"/>
    <p:sldId id="273" r:id="rId4"/>
    <p:sldId id="274" r:id="rId5"/>
    <p:sldId id="275" r:id="rId6"/>
    <p:sldId id="276" r:id="rId7"/>
    <p:sldId id="277" r:id="rId8"/>
    <p:sldId id="279" r:id="rId9"/>
    <p:sldId id="278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8D9B4-240B-4F9F-AC3D-F7DD92F951EA}" type="datetimeFigureOut">
              <a:rPr lang="de-DE" smtClean="0"/>
              <a:t>04.11.2023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DB21C-173C-43EB-A902-1041EAABB4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581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21033-1840-40A7-A5AF-0A0499C8A75A}" type="datetime1">
              <a:rPr lang="de-DE" smtClean="0"/>
              <a:t>04.11.2023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027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E211F-5874-40C3-9963-11696834FDDD}" type="datetime1">
              <a:rPr lang="de-DE" smtClean="0"/>
              <a:t>04.11.2023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95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E1365-3289-49AC-A8C8-20C9D04EEBAD}" type="datetime1">
              <a:rPr lang="de-DE" smtClean="0"/>
              <a:t>04.11.2023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927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3F903-7590-448E-93B7-6A596BB17962}" type="datetime1">
              <a:rPr lang="de-DE" smtClean="0"/>
              <a:t>04.11.2023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835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289CD-E493-4D03-A27D-78C8F6DD6040}" type="datetime1">
              <a:rPr lang="de-DE" smtClean="0"/>
              <a:t>04.11.2023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6626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A1DF8-746A-4663-AEB0-FE4D1A285BCE}" type="datetime1">
              <a:rPr lang="de-DE" smtClean="0"/>
              <a:t>04.11.2023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143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6604F-9224-4E54-9C39-57043EDBBA3F}" type="datetime1">
              <a:rPr lang="de-DE" smtClean="0"/>
              <a:t>04.11.2023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2612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C9AE-EC2A-4245-A1E0-738EEA0EFDFA}" type="datetime1">
              <a:rPr lang="de-DE" smtClean="0"/>
              <a:t>04.11.2023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73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CC876-7BCF-4FCF-AECB-A3153EA770DB}" type="datetime1">
              <a:rPr lang="de-DE" smtClean="0"/>
              <a:t>04.11.2023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23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0E891-9647-459F-89F6-7DDF41E5D952}" type="datetime1">
              <a:rPr lang="de-DE" smtClean="0"/>
              <a:t>04.11.2023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4076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0E56-C0A4-4C53-B82B-A7D4CC38893E}" type="datetime1">
              <a:rPr lang="de-DE" smtClean="0"/>
              <a:t>04.11.2023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47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22552-00E6-474F-964C-6FB591BA0352}" type="datetime1">
              <a:rPr lang="de-DE" smtClean="0"/>
              <a:t>04.11.2023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675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F6D6B-6C24-403C-A0C6-1B0039DD9B67}" type="datetime1">
              <a:rPr lang="de-DE" smtClean="0"/>
              <a:t>04.11.2023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271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64D27-8A06-4423-B244-B4EDC7E6369D}" type="datetime1">
              <a:rPr lang="de-DE" smtClean="0"/>
              <a:t>04.11.2023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042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80727-67B0-47F5-B252-D96EE098C7CE}" type="datetime1">
              <a:rPr lang="de-DE" smtClean="0"/>
              <a:t>04.11.2023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845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58D1A-EA67-4162-98C0-3300665579B4}" type="datetime1">
              <a:rPr lang="de-DE" smtClean="0"/>
              <a:t>04.11.2023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891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D7E81-EA94-44D7-8692-64B36978DD20}" type="datetime1">
              <a:rPr lang="de-DE" smtClean="0"/>
              <a:t>04.11.2023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6243F7-0572-48A9-930A-34352D2DA0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528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.docs.live.net/c52c4c2b2f295ad6/Desktop/Forum%2060%20plus/LITERATURLISTE.docx" TargetMode="External"/><Relationship Id="rId2" Type="http://schemas.openxmlformats.org/officeDocument/2006/relationships/hyperlink" Target="http://www.walliserdialekt.ch/literaturverzeichni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walliserdialekt.ch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apps.apple.com/ch/app/dial%C3%A4kt-%C3%A4pp/id606559705" TargetMode="External"/><Relationship Id="rId3" Type="http://schemas.openxmlformats.org/officeDocument/2006/relationships/hyperlink" Target="https://digital.idiotikon.ch/idtkn/id7.htm#!page/71723/mode/1up" TargetMode="External"/><Relationship Id="rId7" Type="http://schemas.openxmlformats.org/officeDocument/2006/relationships/hyperlink" Target="https://www.heida.ch/wiki/Home" TargetMode="External"/><Relationship Id="rId2" Type="http://schemas.openxmlformats.org/officeDocument/2006/relationships/hyperlink" Target="https://digital.idiotikon.ch/idtkn/id1.htm#!page/9969/mode/1u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allissertitschi-weerter.rro.ch/" TargetMode="External"/><Relationship Id="rId5" Type="http://schemas.openxmlformats.org/officeDocument/2006/relationships/hyperlink" Target="https://www.walliserdialekt.ch/w%C3%B6rterbuch-simplon-ej" TargetMode="External"/><Relationship Id="rId4" Type="http://schemas.openxmlformats.org/officeDocument/2006/relationships/hyperlink" Target="https://www.walliserdialekt.ch/woerterbuch-glossart" TargetMode="External"/><Relationship Id="rId9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f7ec474-0c3b-4940-aaa9-ce92df20668d.filesusr.com/ugd/930083_62bc847a936141f69026633d99b8b093.pdf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ter.ch/de/miis-wallis.html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s://de.wikipedia.org/wiki/Walliserdeuts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alais-en-questions.ch/service/walliserdeutsche-grammatik-663.html" TargetMode="External"/><Relationship Id="rId5" Type="http://schemas.openxmlformats.org/officeDocument/2006/relationships/hyperlink" Target="https://magazin.nzz.ch/magazin/crashkurs-walliserdeutsch-so-reden-sie-wie-ein-tschugger-ld.1661734?reduced=true" TargetMode="External"/><Relationship Id="rId4" Type="http://schemas.openxmlformats.org/officeDocument/2006/relationships/hyperlink" Target="https://card2brain.ch/box/20190619_walliserdeutsch_fuer_anfaenge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ccbnbhHNfM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s://www.youtube.com/watch?v=BW4XrkMK7E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watch/?v=260520601689723" TargetMode="External"/><Relationship Id="rId5" Type="http://schemas.openxmlformats.org/officeDocument/2006/relationships/hyperlink" Target="https://www.srf.ch/play/tv/dini-mundart/video/die-geheimnisse-des-walliserdeutsch?urn=urn:srf:video:2826c4a8-e28f-4c90-b372-7d5b97af5e97" TargetMode="External"/><Relationship Id="rId4" Type="http://schemas.openxmlformats.org/officeDocument/2006/relationships/hyperlink" Target="https://www.youtube.com/watch?v=o_xJ74joTx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iserdialekt.ch/_files/ugd/930083_176bb1ace67e4d2f97db78783782fef3.pdf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s://ff7ec474-0c3b-4940-aaa9-ce92df20668d.filesusr.com/ugd/930083_2ef6899bb7374b9796470135ac2ad72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f7ec474-0c3b-4940-aaa9-ce92df20668d.filesusr.com/ugd/930083_62bc847a936141f69026633d99b8b093.pdf" TargetMode="External"/><Relationship Id="rId5" Type="http://schemas.openxmlformats.org/officeDocument/2006/relationships/hyperlink" Target="https://ff7ec474-0c3b-4940-aaa9-ce92df20668d.filesusr.com/ugd/930083_b6c5dcf058404aeda6cd12f795c94784.pdf" TargetMode="External"/><Relationship Id="rId4" Type="http://schemas.openxmlformats.org/officeDocument/2006/relationships/hyperlink" Target="https://core.ac.uk/download/pdf/20658002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agenda.culturevalais.ch/de/event/show/3001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.docs.live.net/c52c4c2b2f295ad6/Desktop/Forum%2060%20plus/LITERATURLISTE.docx" TargetMode="External"/><Relationship Id="rId2" Type="http://schemas.openxmlformats.org/officeDocument/2006/relationships/hyperlink" Target="http://www.walliserdialekt.ch/literaturverzeichni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1ABEC-B640-7D6D-8953-7557BAAB48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err="1"/>
              <a:t>Walliserdialekt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470B9F6-4817-0ACC-8136-0544027292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Hilfen, Tipps, Hinweise </a:t>
            </a:r>
            <a:r>
              <a:rPr lang="de-CH"/>
              <a:t>und Quellen</a:t>
            </a:r>
            <a:endParaRPr lang="de-D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5EEA67-A9BA-E493-3801-74126AAED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967" y="5228564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75C45F-55E5-90A5-751B-178A51C8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FF3863-C048-B8A3-4968-B0341F63B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9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5DEA2-77D3-6EB9-8EA9-C46C69028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A9DEC3-C4CF-A2EB-EAB7-5BCF401DE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www.walliserdialekt.ch/literaturverzeichnis</a:t>
            </a:r>
            <a:endParaRPr lang="de-DE" dirty="0"/>
          </a:p>
          <a:p>
            <a:r>
              <a:rPr lang="de-DE" dirty="0">
                <a:hlinkClick r:id="rId3"/>
              </a:rPr>
              <a:t>Literaturliste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FD293E3-9F0C-3FB9-6133-4B3189747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A2DFD2-C2E1-5503-B167-18E4EEF8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10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13F4377-B527-9286-5A09-E6A42DC4E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795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9ED96-F02A-3E00-FDFB-1462AC45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5962"/>
          </a:xfrm>
        </p:spPr>
        <p:txBody>
          <a:bodyPr/>
          <a:lstStyle/>
          <a:p>
            <a:r>
              <a:rPr lang="de-DE" dirty="0"/>
              <a:t>Hilfe in allen Lagen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47014C-0EB4-8BD8-AEAB-D9DBB69CB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2362" y="816638"/>
            <a:ext cx="7216601" cy="669262"/>
          </a:xfrm>
        </p:spPr>
        <p:txBody>
          <a:bodyPr/>
          <a:lstStyle/>
          <a:p>
            <a:r>
              <a:rPr lang="de-DE" sz="24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www.walliserdialekt.ch</a:t>
            </a:r>
            <a:endParaRPr lang="de-DE" sz="2400" dirty="0">
              <a:solidFill>
                <a:srgbClr val="FF0000"/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A22BF9-B660-AD9D-4D75-5046F3990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018594-9089-3E49-FE35-56E3F21E5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2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E1F9E93-2ACA-0708-F829-78335AA8B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3425D7E-B4BC-9C59-0D84-49EACA7BA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609" y="1504445"/>
            <a:ext cx="7678360" cy="426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89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397E0D-2932-05C2-4A5D-159C4601E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Wörterbücher (online)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886364-7F3E-F645-985E-0321B5E89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646" y="1930399"/>
            <a:ext cx="8412356" cy="3468077"/>
          </a:xfrm>
        </p:spPr>
        <p:txBody>
          <a:bodyPr>
            <a:normAutofit/>
          </a:bodyPr>
          <a:lstStyle/>
          <a:p>
            <a:r>
              <a:rPr lang="de-CH" sz="2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Schweizerisches Idiotikon</a:t>
            </a:r>
            <a:r>
              <a:rPr lang="de-CH" sz="2400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(Beispiel:</a:t>
            </a:r>
            <a:r>
              <a:rPr lang="de-CH" sz="2400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de-CH" sz="2400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Aabusitz</a:t>
            </a:r>
            <a:r>
              <a:rPr lang="de-CH" sz="2400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CH" sz="2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Glossar Volmar Schmid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CH" sz="2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Wortliste Erich Jordan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CH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RRO Wortliste </a:t>
            </a:r>
            <a:r>
              <a:rPr lang="de-CH" sz="2400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Wallisertitschi</a:t>
            </a:r>
            <a:r>
              <a:rPr lang="de-CH" sz="2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de-CH" sz="2400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Weerter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CH" sz="2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Heida </a:t>
            </a:r>
            <a:r>
              <a:rPr lang="de-CH" sz="2400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Visperterminen</a:t>
            </a:r>
            <a:r>
              <a:rPr lang="de-CH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Fides Zimmermann-Heinzmann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CH" sz="2400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Dialäkt</a:t>
            </a:r>
            <a:r>
              <a:rPr lang="de-CH" sz="2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 </a:t>
            </a:r>
            <a:r>
              <a:rPr lang="de-CH" sz="2400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Äpp</a:t>
            </a:r>
            <a:r>
              <a:rPr lang="de-CH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(hören) 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2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8BC9D5-0A6C-A935-E238-8FC3EACDC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910339-2B69-4F02-7756-84316777A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3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BF0120B-93AA-FB74-FF49-7F365C278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260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8F2531-B4AC-B76A-4274-7B245EFDF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Wörterbücher (analog)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9D863A-3CDB-F7F3-4FC9-C36221093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562881" cy="1268411"/>
          </a:xfrm>
        </p:spPr>
        <p:txBody>
          <a:bodyPr/>
          <a:lstStyle/>
          <a:p>
            <a:r>
              <a:rPr lang="de-C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Alois Grichting: </a:t>
            </a:r>
            <a:r>
              <a:rPr lang="de-CH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Wallisertitschi</a:t>
            </a:r>
            <a:r>
              <a:rPr lang="de-C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Weerter</a:t>
            </a:r>
            <a:r>
              <a:rPr lang="de-C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Radio </a:t>
            </a:r>
            <a:r>
              <a:rPr lang="de-CH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Rottu</a:t>
            </a:r>
            <a:r>
              <a:rPr lang="de-CH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Oberwallis, Visp, Band 1, 1999; Band 2, 2022</a:t>
            </a:r>
          </a:p>
          <a:p>
            <a:endParaRPr lang="de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CH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1C77739-1CA8-C555-107F-9D90B282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84616A-E493-2A29-B3D9-DFAE4AB11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4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0676032-4475-7A83-D433-08E73FF37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C0DF9F1-2300-D372-E28D-B4ADADCD2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667" y="1957824"/>
            <a:ext cx="1636279" cy="180045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02E5C9D-920A-CD95-DDA6-9B4950F487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893" y="2662667"/>
            <a:ext cx="1628789" cy="180045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280DE36-D408-7438-830F-4B7A33B722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162" y="4396153"/>
            <a:ext cx="1287338" cy="2321169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727380F0-77AF-CEBD-F511-358CBF030EBC}"/>
              </a:ext>
            </a:extLst>
          </p:cNvPr>
          <p:cNvSpPr txBox="1">
            <a:spLocks/>
          </p:cNvSpPr>
          <p:nvPr/>
        </p:nvSpPr>
        <p:spPr>
          <a:xfrm>
            <a:off x="749835" y="4677485"/>
            <a:ext cx="4562881" cy="1268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u="sng" dirty="0">
                <a:hlinkClick r:id="rId6"/>
              </a:rPr>
              <a:t>Volmar Schmid: Kleines Walliser Wörterbuch. Gebäude</a:t>
            </a:r>
            <a:r>
              <a:rPr lang="de-CH" dirty="0"/>
              <a:t>, Brig, 2005</a:t>
            </a:r>
            <a:endParaRPr lang="de-DE" dirty="0"/>
          </a:p>
          <a:p>
            <a:endParaRPr lang="de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CH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076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1A2A64-4DA4-0DF7-89BC-73B769195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Auf diesen Seiten finden Sie mehr oder weniger über das </a:t>
            </a:r>
            <a:r>
              <a:rPr lang="de-CH" dirty="0" err="1"/>
              <a:t>Walliserdeutsche</a:t>
            </a:r>
            <a:r>
              <a:rPr lang="de-CH" dirty="0"/>
              <a:t> (online)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94DE30-BA0F-56DB-B8A5-81C9A8FCD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400" u="sng" kern="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www.walliserdialekt.ch</a:t>
            </a:r>
            <a:endParaRPr lang="de-CH" sz="2400" u="sng" kern="100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r>
              <a:rPr lang="de-CH" sz="2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Wikipedia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CH" sz="2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https://www.huter.ch/de/miis-wallis.html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CH" sz="2400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Walliserdeutsch</a:t>
            </a:r>
            <a:r>
              <a:rPr lang="de-CH" sz="2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für Anfänger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CH" sz="2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Crashkurs </a:t>
            </a:r>
            <a:r>
              <a:rPr lang="de-CH" sz="2400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Walliserdeutsch</a:t>
            </a:r>
            <a:r>
              <a:rPr lang="de-CH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(NZZ)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CH" sz="2400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Walliserdeutsche</a:t>
            </a:r>
            <a:r>
              <a:rPr lang="de-CH" sz="2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</a:t>
            </a:r>
            <a:r>
              <a:rPr lang="de-CH" sz="2400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Gramatik</a:t>
            </a:r>
            <a:r>
              <a:rPr lang="de-CH" sz="2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?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6BAA303-A4D1-9A5E-F54D-90CAD8B89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525377-E25A-DF8E-105C-3B83D00FE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5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C97B383-830B-768C-3350-38FEE4B86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146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DA4E0-8C21-842C-08F3-F922224A9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Videos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D324CC-5B42-2034-3BBA-8C8EA8B1D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2833442"/>
          </a:xfrm>
        </p:spPr>
        <p:txBody>
          <a:bodyPr/>
          <a:lstStyle/>
          <a:p>
            <a:r>
              <a:rPr lang="de-CH" sz="2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Lernen Sie </a:t>
            </a:r>
            <a:r>
              <a:rPr lang="de-CH" sz="2400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Walliserdeutsch</a:t>
            </a:r>
            <a:r>
              <a:rPr lang="de-CH" sz="2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mit dem </a:t>
            </a:r>
            <a:r>
              <a:rPr lang="de-CH" sz="2400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Heidodorf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CH" sz="2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Lerne </a:t>
            </a:r>
            <a:r>
              <a:rPr lang="de-CH" sz="2400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Walliserdeutsch</a:t>
            </a:r>
            <a:r>
              <a:rPr lang="de-CH" sz="2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mit </a:t>
            </a:r>
            <a:r>
              <a:rPr lang="de-CH" sz="2400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Tschugger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CH" sz="2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Der grosse Walliser Sprichwörtertest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CH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Dini Mundart. </a:t>
            </a:r>
            <a:r>
              <a:rPr lang="de-CH" sz="2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Die Geheimnisse des </a:t>
            </a:r>
            <a:r>
              <a:rPr lang="de-CH" sz="2400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Walliserdeutschen</a:t>
            </a:r>
            <a:r>
              <a:rPr lang="de-CH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Play SRF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CH" sz="2400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Walliserdeutsch</a:t>
            </a:r>
            <a:r>
              <a:rPr lang="de-CH" sz="2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 ist der schönste Dialekt der Schweiz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74552AD-0E62-4AC8-7500-8904B11B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7584F8-A1C6-984C-5300-AB527CEF6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6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653756F-179C-F207-B40B-89ECDB02F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79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D737AB-B638-34BA-BCF3-141CF8AA5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Wichtige Bücher zum Thema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F47724-2058-B1A3-6D17-502228EB5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z="2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Elisabeth Wipf: Die Mundart von </a:t>
            </a:r>
            <a:r>
              <a:rPr lang="de-CH" sz="2400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Visperterminen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CH" sz="2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Camille Schmid: Sach- und Sprachwandel am Beispiel von </a:t>
            </a:r>
            <a:r>
              <a:rPr lang="de-CH" sz="2400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Bellwald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CH" sz="2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Karl Bohnenberger: Die Mundart der deutschen Walliser…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CH" sz="2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Hans Ulrich </a:t>
            </a:r>
            <a:r>
              <a:rPr lang="de-CH" sz="2400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Rübel</a:t>
            </a:r>
            <a:r>
              <a:rPr lang="de-CH" sz="2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 Die Viehzucht im Oberwallis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CH" sz="2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Volmar Schmid: Kleines Walliser Wörterbuch. Gebäude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2274DC4-7715-0C0A-F9AF-EB2730BC9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17BCC5-734F-5ADF-9295-348BCA5C6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7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44D59A3-2B32-B561-31DF-4963CA482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898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EFE8C9-2F4D-98FA-3E5A-766EE4D25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Kurse (Aktualität?)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FB0EAC-282B-EAC9-EDFF-36121411A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121269"/>
            <a:ext cx="8596668" cy="2920093"/>
          </a:xfrm>
        </p:spPr>
        <p:txBody>
          <a:bodyPr/>
          <a:lstStyle/>
          <a:p>
            <a:r>
              <a:rPr lang="de-CH" sz="2800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Lattüechjini</a:t>
            </a:r>
            <a:r>
              <a:rPr lang="de-CH" sz="2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? </a:t>
            </a:r>
            <a:r>
              <a:rPr lang="de-CH" sz="2800" u="sng" kern="100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Walliserdeutsch</a:t>
            </a:r>
            <a:r>
              <a:rPr lang="de-CH" sz="2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 im Wandel der Zeit</a:t>
            </a:r>
            <a:endParaRPr lang="de-DE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F3B4FC-FD77-3788-5EF2-6EB4E9F86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C4757B-FC1F-FD6F-3133-02B29B77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8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5BC579F-2EC7-0201-D434-1A3735C95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99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5DEA2-77D3-6EB9-8EA9-C46C69028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A9DEC3-C4CF-A2EB-EAB7-5BCF401DE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www.walliserdialekt.ch/literaturverzeichnis</a:t>
            </a:r>
            <a:endParaRPr lang="de-DE" dirty="0"/>
          </a:p>
          <a:p>
            <a:r>
              <a:rPr lang="de-DE" dirty="0">
                <a:hlinkClick r:id="rId3"/>
              </a:rPr>
              <a:t>Literaturliste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FD293E3-9F0C-3FB9-6133-4B3189747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Forum 60+ Volmar Schmid vgl. www.walliserdialekt.ch</a:t>
            </a: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A2DFD2-C2E1-5503-B167-18E4EEF8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243F7-0572-48A9-930A-34352D2DA081}" type="slidenum">
              <a:rPr lang="de-DE" smtClean="0"/>
              <a:t>9</a:t>
            </a:fld>
            <a:endParaRPr lang="de-DE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13F4377-B527-9286-5A09-E6A42DC4E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605" y="5140641"/>
            <a:ext cx="1269656" cy="147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25375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364</Words>
  <Application>Microsoft Office PowerPoint</Application>
  <PresentationFormat>Breitbild</PresentationFormat>
  <Paragraphs>67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Facette</vt:lpstr>
      <vt:lpstr>Walliserdialekt</vt:lpstr>
      <vt:lpstr>Hilfe in allen Lagen</vt:lpstr>
      <vt:lpstr>Wörterbücher (online)</vt:lpstr>
      <vt:lpstr>Wörterbücher (analog)</vt:lpstr>
      <vt:lpstr>Auf diesen Seiten finden Sie mehr oder weniger über das Walliserdeutsche (online)</vt:lpstr>
      <vt:lpstr>Videos</vt:lpstr>
      <vt:lpstr>Wichtige Bücher zum Thema</vt:lpstr>
      <vt:lpstr>Kurse (Aktualität?)</vt:lpstr>
      <vt:lpstr>Literatur</vt:lpstr>
      <vt:lpstr>Literatur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Waliserdialekt</dc:title>
  <dc:creator>Volmar Schmid</dc:creator>
  <cp:lastModifiedBy>Volmar Schmid</cp:lastModifiedBy>
  <cp:revision>15</cp:revision>
  <dcterms:created xsi:type="dcterms:W3CDTF">2023-10-10T14:42:35Z</dcterms:created>
  <dcterms:modified xsi:type="dcterms:W3CDTF">2023-11-04T09:13:59Z</dcterms:modified>
</cp:coreProperties>
</file>