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5" r:id="rId1"/>
  </p:sldMasterIdLst>
  <p:notesMasterIdLst>
    <p:notesMasterId r:id="rId20"/>
  </p:notesMasterIdLst>
  <p:handoutMasterIdLst>
    <p:handoutMasterId r:id="rId21"/>
  </p:handoutMasterIdLst>
  <p:sldIdLst>
    <p:sldId id="256" r:id="rId2"/>
    <p:sldId id="293" r:id="rId3"/>
    <p:sldId id="276" r:id="rId4"/>
    <p:sldId id="267" r:id="rId5"/>
    <p:sldId id="294" r:id="rId6"/>
    <p:sldId id="296" r:id="rId7"/>
    <p:sldId id="295" r:id="rId8"/>
    <p:sldId id="259" r:id="rId9"/>
    <p:sldId id="260" r:id="rId10"/>
    <p:sldId id="297" r:id="rId11"/>
    <p:sldId id="271" r:id="rId12"/>
    <p:sldId id="272" r:id="rId13"/>
    <p:sldId id="299" r:id="rId14"/>
    <p:sldId id="281" r:id="rId15"/>
    <p:sldId id="280" r:id="rId16"/>
    <p:sldId id="298" r:id="rId17"/>
    <p:sldId id="282" r:id="rId18"/>
    <p:sldId id="300" r:id="rId19"/>
  </p:sldIdLst>
  <p:sldSz cx="9144000" cy="6858000" type="screen4x3"/>
  <p:notesSz cx="6858000" cy="9144000"/>
  <p:defaultTextStyle>
    <a:defPPr>
      <a:defRPr lang="en-US"/>
    </a:defPPr>
    <a:lvl1pPr algn="l" rtl="0" fontAlgn="base">
      <a:spcBef>
        <a:spcPct val="0"/>
      </a:spcBef>
      <a:spcAft>
        <a:spcPct val="0"/>
      </a:spcAft>
      <a:defRPr sz="4800" kern="1200">
        <a:solidFill>
          <a:schemeClr val="tx1"/>
        </a:solidFill>
        <a:latin typeface="Tahoma" pitchFamily="34" charset="0"/>
        <a:ea typeface="+mn-ea"/>
        <a:cs typeface="+mn-cs"/>
      </a:defRPr>
    </a:lvl1pPr>
    <a:lvl2pPr marL="457200" algn="l" rtl="0" fontAlgn="base">
      <a:spcBef>
        <a:spcPct val="0"/>
      </a:spcBef>
      <a:spcAft>
        <a:spcPct val="0"/>
      </a:spcAft>
      <a:defRPr sz="4800" kern="1200">
        <a:solidFill>
          <a:schemeClr val="tx1"/>
        </a:solidFill>
        <a:latin typeface="Tahoma" pitchFamily="34" charset="0"/>
        <a:ea typeface="+mn-ea"/>
        <a:cs typeface="+mn-cs"/>
      </a:defRPr>
    </a:lvl2pPr>
    <a:lvl3pPr marL="914400" algn="l" rtl="0" fontAlgn="base">
      <a:spcBef>
        <a:spcPct val="0"/>
      </a:spcBef>
      <a:spcAft>
        <a:spcPct val="0"/>
      </a:spcAft>
      <a:defRPr sz="4800" kern="1200">
        <a:solidFill>
          <a:schemeClr val="tx1"/>
        </a:solidFill>
        <a:latin typeface="Tahoma" pitchFamily="34" charset="0"/>
        <a:ea typeface="+mn-ea"/>
        <a:cs typeface="+mn-cs"/>
      </a:defRPr>
    </a:lvl3pPr>
    <a:lvl4pPr marL="1371600" algn="l" rtl="0" fontAlgn="base">
      <a:spcBef>
        <a:spcPct val="0"/>
      </a:spcBef>
      <a:spcAft>
        <a:spcPct val="0"/>
      </a:spcAft>
      <a:defRPr sz="4800" kern="1200">
        <a:solidFill>
          <a:schemeClr val="tx1"/>
        </a:solidFill>
        <a:latin typeface="Tahoma" pitchFamily="34" charset="0"/>
        <a:ea typeface="+mn-ea"/>
        <a:cs typeface="+mn-cs"/>
      </a:defRPr>
    </a:lvl4pPr>
    <a:lvl5pPr marL="1828800" algn="l" rtl="0" fontAlgn="base">
      <a:spcBef>
        <a:spcPct val="0"/>
      </a:spcBef>
      <a:spcAft>
        <a:spcPct val="0"/>
      </a:spcAft>
      <a:defRPr sz="4800" kern="1200">
        <a:solidFill>
          <a:schemeClr val="tx1"/>
        </a:solidFill>
        <a:latin typeface="Tahoma" pitchFamily="34" charset="0"/>
        <a:ea typeface="+mn-ea"/>
        <a:cs typeface="+mn-cs"/>
      </a:defRPr>
    </a:lvl5pPr>
    <a:lvl6pPr marL="2286000" algn="l" defTabSz="914400" rtl="0" eaLnBrk="1" latinLnBrk="0" hangingPunct="1">
      <a:defRPr sz="4800" kern="1200">
        <a:solidFill>
          <a:schemeClr val="tx1"/>
        </a:solidFill>
        <a:latin typeface="Tahoma" pitchFamily="34" charset="0"/>
        <a:ea typeface="+mn-ea"/>
        <a:cs typeface="+mn-cs"/>
      </a:defRPr>
    </a:lvl6pPr>
    <a:lvl7pPr marL="2743200" algn="l" defTabSz="914400" rtl="0" eaLnBrk="1" latinLnBrk="0" hangingPunct="1">
      <a:defRPr sz="4800" kern="1200">
        <a:solidFill>
          <a:schemeClr val="tx1"/>
        </a:solidFill>
        <a:latin typeface="Tahoma" pitchFamily="34" charset="0"/>
        <a:ea typeface="+mn-ea"/>
        <a:cs typeface="+mn-cs"/>
      </a:defRPr>
    </a:lvl7pPr>
    <a:lvl8pPr marL="3200400" algn="l" defTabSz="914400" rtl="0" eaLnBrk="1" latinLnBrk="0" hangingPunct="1">
      <a:defRPr sz="4800" kern="1200">
        <a:solidFill>
          <a:schemeClr val="tx1"/>
        </a:solidFill>
        <a:latin typeface="Tahoma" pitchFamily="34" charset="0"/>
        <a:ea typeface="+mn-ea"/>
        <a:cs typeface="+mn-cs"/>
      </a:defRPr>
    </a:lvl8pPr>
    <a:lvl9pPr marL="3657600" algn="l" defTabSz="914400" rtl="0" eaLnBrk="1" latinLnBrk="0" hangingPunct="1">
      <a:defRPr sz="4800" kern="1200">
        <a:solidFill>
          <a:schemeClr val="tx1"/>
        </a:solidFill>
        <a:latin typeface="Tahoma"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E8002"/>
    <a:srgbClr val="FC0A04"/>
    <a:srgbClr val="FEB60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3924" autoAdjust="0"/>
  </p:normalViewPr>
  <p:slideViewPr>
    <p:cSldViewPr>
      <p:cViewPr varScale="1">
        <p:scale>
          <a:sx n="106" d="100"/>
          <a:sy n="106" d="100"/>
        </p:scale>
        <p:origin x="1764" y="22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053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defRPr>
            </a:lvl1pPr>
          </a:lstStyle>
          <a:p>
            <a:pPr>
              <a:defRPr/>
            </a:pPr>
            <a:endParaRPr lang="de-CH"/>
          </a:p>
        </p:txBody>
      </p:sp>
      <p:sp>
        <p:nvSpPr>
          <p:cNvPr id="150531"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pPr>
              <a:defRPr/>
            </a:pPr>
            <a:endParaRPr lang="de-CH"/>
          </a:p>
        </p:txBody>
      </p:sp>
      <p:sp>
        <p:nvSpPr>
          <p:cNvPr id="150532"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defRPr>
            </a:lvl1pPr>
          </a:lstStyle>
          <a:p>
            <a:pPr>
              <a:defRPr/>
            </a:pPr>
            <a:endParaRPr lang="de-CH"/>
          </a:p>
        </p:txBody>
      </p:sp>
      <p:sp>
        <p:nvSpPr>
          <p:cNvPr id="150533"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pPr>
              <a:defRPr/>
            </a:pPr>
            <a:fld id="{9FE0902E-3A2A-4DDF-9922-53E306204944}" type="slidenum">
              <a:rPr lang="de-CH"/>
              <a:pPr>
                <a:defRPr/>
              </a:pPr>
              <a:t>‹Nr.›</a:t>
            </a:fld>
            <a:endParaRPr lang="de-CH"/>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390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defRPr>
            </a:lvl1pPr>
          </a:lstStyle>
          <a:p>
            <a:pPr>
              <a:defRPr/>
            </a:pPr>
            <a:endParaRPr lang="de-DE"/>
          </a:p>
        </p:txBody>
      </p:sp>
      <p:sp>
        <p:nvSpPr>
          <p:cNvPr id="123907"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pPr>
              <a:defRPr/>
            </a:pPr>
            <a:endParaRPr lang="de-DE"/>
          </a:p>
        </p:txBody>
      </p:sp>
      <p:sp>
        <p:nvSpPr>
          <p:cNvPr id="3174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123909"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de-DE" noProof="0"/>
              <a:t>Textmasterformate durch Klicken bearbeiten</a:t>
            </a:r>
          </a:p>
          <a:p>
            <a:pPr lvl="1"/>
            <a:r>
              <a:rPr lang="de-DE" noProof="0"/>
              <a:t>Zweite Ebene</a:t>
            </a:r>
          </a:p>
          <a:p>
            <a:pPr lvl="2"/>
            <a:r>
              <a:rPr lang="de-DE" noProof="0"/>
              <a:t>Dritte Ebene</a:t>
            </a:r>
          </a:p>
          <a:p>
            <a:pPr lvl="3"/>
            <a:r>
              <a:rPr lang="de-DE" noProof="0"/>
              <a:t>Vierte Ebene</a:t>
            </a:r>
          </a:p>
          <a:p>
            <a:pPr lvl="4"/>
            <a:r>
              <a:rPr lang="de-DE" noProof="0"/>
              <a:t>Fünfte Ebene</a:t>
            </a:r>
          </a:p>
        </p:txBody>
      </p:sp>
      <p:sp>
        <p:nvSpPr>
          <p:cNvPr id="123910"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defRPr>
            </a:lvl1pPr>
          </a:lstStyle>
          <a:p>
            <a:pPr>
              <a:defRPr/>
            </a:pPr>
            <a:endParaRPr lang="de-DE"/>
          </a:p>
        </p:txBody>
      </p:sp>
      <p:sp>
        <p:nvSpPr>
          <p:cNvPr id="123911"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pPr>
              <a:defRPr/>
            </a:pPr>
            <a:fld id="{D53EC10D-69C5-47C8-B4F9-270BF9AFF3A2}" type="slidenum">
              <a:rPr lang="de-DE"/>
              <a:pPr>
                <a:defRPr/>
              </a:pPr>
              <a:t>‹Nr.›</a:t>
            </a:fld>
            <a:endParaRPr lang="de-DE"/>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9A163D2D-6CF6-49E9-8828-C12F612278D1}" type="slidenum">
              <a:rPr lang="de-DE" smtClean="0"/>
              <a:pPr/>
              <a:t>1</a:t>
            </a:fld>
            <a:endParaRPr lang="de-DE"/>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a:ln/>
        </p:spPr>
        <p:txBody>
          <a:bodyPr/>
          <a:lstStyle/>
          <a:p>
            <a:pPr eaLnBrk="1" hangingPunct="1"/>
            <a:endParaRPr lang="de-DE"/>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p>
            <a:fld id="{05A0634B-3909-4271-B493-5B8721969585}" type="slidenum">
              <a:rPr lang="de-DE" smtClean="0"/>
              <a:pPr/>
              <a:t>12</a:t>
            </a:fld>
            <a:endParaRPr lang="de-DE"/>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p:spPr>
        <p:txBody>
          <a:bodyPr/>
          <a:lstStyle/>
          <a:p>
            <a:pPr eaLnBrk="1" hangingPunct="1"/>
            <a:r>
              <a:rPr lang="de-DE"/>
              <a:t>Quelle: Paul Zinsli: Walser Volkstum</a:t>
            </a:r>
          </a:p>
          <a:p>
            <a:pPr eaLnBrk="1" hangingPunct="1"/>
            <a:r>
              <a:rPr lang="de-DE"/>
              <a:t>Schon Paul Zinsli, der ja das Walsertum von der Sprache aus erforscht hat hat diese Walserische Zweiteilung zwischen Chees und Chääs erkannt.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Folienbildplatzhalter 1"/>
          <p:cNvSpPr>
            <a:spLocks noGrp="1" noRot="1" noChangeAspect="1" noTextEdit="1"/>
          </p:cNvSpPr>
          <p:nvPr>
            <p:ph type="sldImg"/>
          </p:nvPr>
        </p:nvSpPr>
        <p:spPr>
          <a:ln/>
        </p:spPr>
      </p:sp>
      <p:sp>
        <p:nvSpPr>
          <p:cNvPr id="43011" name="Notizenplatzhalter 2"/>
          <p:cNvSpPr>
            <a:spLocks noGrp="1"/>
          </p:cNvSpPr>
          <p:nvPr>
            <p:ph type="body" idx="1"/>
          </p:nvPr>
        </p:nvSpPr>
        <p:spPr>
          <a:noFill/>
          <a:ln/>
        </p:spPr>
        <p:txBody>
          <a:bodyPr/>
          <a:lstStyle/>
          <a:p>
            <a:r>
              <a:rPr lang="de-CH"/>
              <a:t>Quelle: Kleiner Sprachatlas der deutschen Schweiz</a:t>
            </a:r>
          </a:p>
          <a:p>
            <a:endParaRPr lang="de-CH"/>
          </a:p>
          <a:p>
            <a:r>
              <a:rPr lang="de-CH"/>
              <a:t>Hier sehen sie nochmals das gemanische „s“, das sich im ganzen Walsergebiet verbreitet hat</a:t>
            </a:r>
          </a:p>
          <a:p>
            <a:r>
              <a:rPr lang="de-CH"/>
              <a:t>Die Entrundung wurde wie schon oben erwähnt nicht überall mitgemacht</a:t>
            </a:r>
          </a:p>
        </p:txBody>
      </p:sp>
      <p:sp>
        <p:nvSpPr>
          <p:cNvPr id="43012" name="Foliennummernplatzhalter 3"/>
          <p:cNvSpPr>
            <a:spLocks noGrp="1"/>
          </p:cNvSpPr>
          <p:nvPr>
            <p:ph type="sldNum" sz="quarter" idx="5"/>
          </p:nvPr>
        </p:nvSpPr>
        <p:spPr>
          <a:noFill/>
        </p:spPr>
        <p:txBody>
          <a:bodyPr/>
          <a:lstStyle/>
          <a:p>
            <a:fld id="{7C6C3AC5-ED74-409F-BF96-8B4D177E1EDE}" type="slidenum">
              <a:rPr lang="de-DE" smtClean="0"/>
              <a:pPr/>
              <a:t>13</a:t>
            </a:fld>
            <a:endParaRPr lang="de-DE"/>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p>
            <a:fld id="{F2686CF8-CD2F-41BE-8A0B-E78B8ED53735}" type="slidenum">
              <a:rPr lang="de-DE" smtClean="0"/>
              <a:pPr/>
              <a:t>14</a:t>
            </a:fld>
            <a:endParaRPr lang="de-DE"/>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a:ln/>
        </p:spPr>
        <p:txBody>
          <a:bodyPr/>
          <a:lstStyle/>
          <a:p>
            <a:pPr eaLnBrk="1" hangingPunct="1"/>
            <a:r>
              <a:rPr lang="de-DE"/>
              <a:t>Die Zweiteilung zeigt sich auch bei sogenannten Eigenwörter, das sind Wörter, die so fast nur im Walliserdeutschen vorkommen; </a:t>
            </a:r>
          </a:p>
          <a:p>
            <a:pPr eaLnBrk="1" hangingPunct="1"/>
            <a:r>
              <a:rPr lang="de-DE"/>
              <a:t>Hier bei Murmeltier: Murmunda, Murmete Dreiecke und Kreise zeigt diese Zweiteilung</a:t>
            </a:r>
          </a:p>
          <a:p>
            <a:pPr eaLnBrk="1" hangingPunct="1"/>
            <a:r>
              <a:rPr lang="de-DE"/>
              <a:t>Klick</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p>
            <a:fld id="{F9FE539B-7319-4849-BC73-CD7DC443349D}" type="slidenum">
              <a:rPr lang="de-DE" smtClean="0"/>
              <a:pPr/>
              <a:t>15</a:t>
            </a:fld>
            <a:endParaRPr lang="de-DE"/>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p:spPr>
        <p:txBody>
          <a:bodyPr/>
          <a:lstStyle/>
          <a:p>
            <a:pPr eaLnBrk="1" hangingPunct="1"/>
            <a:r>
              <a:rPr lang="de-DE"/>
              <a:t>Quelle: Die Walser, das Heft kann draussen gekauft werden</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981DCACE-BA1B-49BF-A34D-AE340EE10BE8}" type="slidenum">
              <a:rPr lang="de-DE" smtClean="0"/>
              <a:pPr/>
              <a:t>17</a:t>
            </a:fld>
            <a:endParaRPr lang="de-DE"/>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p:spPr>
        <p:txBody>
          <a:bodyPr/>
          <a:lstStyle/>
          <a:p>
            <a:pPr eaLnBrk="1" hangingPunct="1"/>
            <a:r>
              <a:rPr lang="de-DE"/>
              <a:t>Auf die einzelnen Walsergebiete kurz eingehen</a:t>
            </a:r>
          </a:p>
          <a:p>
            <a:pPr eaLnBrk="1" hangingPunct="1"/>
            <a:r>
              <a:rPr lang="de-DE"/>
              <a:t>Südwalser, das Walserdeutsche ist am Sterben, zeigt aber wie bei sterbenden Bäumen eine hohe Produktivität (z.B. anna-maria Bacher,)</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CH" dirty="0"/>
              <a:t>Über</a:t>
            </a:r>
            <a:r>
              <a:rPr lang="de-CH" baseline="0" dirty="0"/>
              <a:t> Bücher und unseren Stand aufmerksam machen</a:t>
            </a:r>
          </a:p>
          <a:p>
            <a:r>
              <a:rPr lang="de-CH" baseline="0" dirty="0"/>
              <a:t>Dann Klick</a:t>
            </a:r>
          </a:p>
          <a:p>
            <a:r>
              <a:rPr lang="de-CH" baseline="0"/>
              <a:t>Museum vorstellen</a:t>
            </a:r>
            <a:endParaRPr lang="de-CH" dirty="0"/>
          </a:p>
        </p:txBody>
      </p:sp>
      <p:sp>
        <p:nvSpPr>
          <p:cNvPr id="4" name="Foliennummernplatzhalter 3"/>
          <p:cNvSpPr>
            <a:spLocks noGrp="1"/>
          </p:cNvSpPr>
          <p:nvPr>
            <p:ph type="sldNum" sz="quarter" idx="10"/>
          </p:nvPr>
        </p:nvSpPr>
        <p:spPr/>
        <p:txBody>
          <a:bodyPr/>
          <a:lstStyle/>
          <a:p>
            <a:pPr>
              <a:defRPr/>
            </a:pPr>
            <a:fld id="{D53EC10D-69C5-47C8-B4F9-270BF9AFF3A2}" type="slidenum">
              <a:rPr lang="de-DE" smtClean="0"/>
              <a:pPr>
                <a:defRPr/>
              </a:pPr>
              <a:t>18</a:t>
            </a:fld>
            <a:endParaRPr lang="de-DE"/>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p>
            <a:fld id="{2B150685-CB7E-49F3-A6A0-63902B07968B}" type="slidenum">
              <a:rPr lang="de-DE" smtClean="0"/>
              <a:pPr/>
              <a:t>3</a:t>
            </a:fld>
            <a:endParaRPr lang="de-DE"/>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a:ln/>
        </p:spPr>
        <p:txBody>
          <a:bodyPr/>
          <a:lstStyle/>
          <a:p>
            <a:pPr eaLnBrk="1" hangingPunct="1"/>
            <a:r>
              <a:rPr lang="de-DE"/>
              <a:t>Alemannen: um 400 seit dem 2. Jh zusammengewürfelter Stamm</a:t>
            </a:r>
          </a:p>
          <a:p>
            <a:pPr eaLnBrk="1" hangingPunct="1"/>
            <a:r>
              <a:rPr lang="de-DE"/>
              <a:t>496/97 wird ihre Ausdehnung nach Norden durch die Franken gestoppt (Niederlage bei Zülpich)</a:t>
            </a:r>
          </a:p>
          <a:p>
            <a:pPr eaLnBrk="1" hangingPunct="1"/>
            <a:r>
              <a:rPr lang="de-DE"/>
              <a:t>Allmähliches Ausdehnen nach Süden (Flüchtlinge) Quelle: Geschichte der Schweiz und der Schweizer</a:t>
            </a:r>
          </a:p>
          <a:p>
            <a:pPr eaLnBrk="1" hangingPunct="1"/>
            <a:endParaRPr lang="de-DE"/>
          </a:p>
          <a:p>
            <a:pPr eaLnBrk="1" hangingPunct="1"/>
            <a:endParaRPr lang="de-DE"/>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p>
            <a:fld id="{114EB8FB-789A-4C25-AD89-CD80C44618BC}" type="slidenum">
              <a:rPr lang="de-DE" smtClean="0"/>
              <a:pPr/>
              <a:t>4</a:t>
            </a:fld>
            <a:endParaRPr lang="de-DE"/>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a:ln/>
        </p:spPr>
        <p:txBody>
          <a:bodyPr/>
          <a:lstStyle/>
          <a:p>
            <a:pPr eaLnBrk="1" hangingPunct="1"/>
            <a:r>
              <a:rPr lang="de-DE"/>
              <a:t>Quelle: Walliser Geschichte, Fibicher</a:t>
            </a:r>
          </a:p>
          <a:p>
            <a:pPr eaLnBrk="1" hangingPunct="1"/>
            <a:endParaRPr lang="de-DE"/>
          </a:p>
          <a:p>
            <a:pPr eaLnBrk="1" hangingPunct="1"/>
            <a:r>
              <a:rPr lang="de-DE"/>
              <a:t>Zwei Schübe: langsame Einwanderung auf der Suche nach freiem Siedlungsraum aus dem westlichen Berner Oberland „liwwu“ aus dem Haslital „hirme“</a:t>
            </a:r>
          </a:p>
          <a:p>
            <a:pPr eaLnBrk="1" hangingPunct="1"/>
            <a:r>
              <a:rPr lang="de-DE"/>
              <a:t>Mittwoch in der Zeitung eine neu entstandene Diskussion über eine zeitliche Staffelung der zwei Siedlungsströme (Gsponer, Silke La Rosee, Ivar Werlen)</a:t>
            </a:r>
          </a:p>
          <a:p>
            <a:pPr eaLnBrk="1" hangingPunct="1"/>
            <a:r>
              <a:rPr lang="de-DE"/>
              <a:t>Klick</a:t>
            </a:r>
          </a:p>
          <a:p>
            <a:pPr eaLnBrk="1" hangingPunct="1"/>
            <a:r>
              <a:rPr lang="de-DE"/>
              <a:t>Zwischen Brig und Visp beim Aufeinandertreffen dieser beiden Gruppen entstand dann ein sogenannter Stauraum in dem sich die beiden Idiome teiweilse vermischten, aber nicht in der Grundeinteilung von „ee“ und „ää“</a:t>
            </a:r>
          </a:p>
          <a:p>
            <a:pPr eaLnBrk="1" hangingPunct="1"/>
            <a:r>
              <a:rPr lang="de-DE"/>
              <a:t>Gamsermauer als markanteste Sprachgrenze, aber auch eine Art Kulturgrenze, zwischen Fleckvieh im Westen und Braunvieh im Osten &gt; Tschägge gäbent Chees und di Brüünu gänt Chääs!</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Folienbildplatzhalter 1"/>
          <p:cNvSpPr>
            <a:spLocks noGrp="1" noRot="1" noChangeAspect="1" noTextEdit="1"/>
          </p:cNvSpPr>
          <p:nvPr>
            <p:ph type="sldImg"/>
          </p:nvPr>
        </p:nvSpPr>
        <p:spPr>
          <a:ln/>
        </p:spPr>
      </p:sp>
      <p:sp>
        <p:nvSpPr>
          <p:cNvPr id="35843" name="Notizenplatzhalter 2"/>
          <p:cNvSpPr>
            <a:spLocks noGrp="1"/>
          </p:cNvSpPr>
          <p:nvPr>
            <p:ph type="body" idx="1"/>
          </p:nvPr>
        </p:nvSpPr>
        <p:spPr>
          <a:noFill/>
          <a:ln/>
        </p:spPr>
        <p:txBody>
          <a:bodyPr/>
          <a:lstStyle/>
          <a:p>
            <a:r>
              <a:rPr lang="de-CH"/>
              <a:t>Quelle: Kleiner Sprachatlas der deutschen Schweiz</a:t>
            </a:r>
          </a:p>
        </p:txBody>
      </p:sp>
      <p:sp>
        <p:nvSpPr>
          <p:cNvPr id="35844" name="Foliennummernplatzhalter 3"/>
          <p:cNvSpPr>
            <a:spLocks noGrp="1"/>
          </p:cNvSpPr>
          <p:nvPr>
            <p:ph type="sldNum" sz="quarter" idx="5"/>
          </p:nvPr>
        </p:nvSpPr>
        <p:spPr>
          <a:noFill/>
        </p:spPr>
        <p:txBody>
          <a:bodyPr/>
          <a:lstStyle/>
          <a:p>
            <a:fld id="{8B67346B-4DB8-41E8-801B-A9CE6D45101B}" type="slidenum">
              <a:rPr lang="de-DE" smtClean="0"/>
              <a:pPr/>
              <a:t>5</a:t>
            </a:fld>
            <a:endParaRPr lang="de-DE"/>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Folienbildplatzhalter 1"/>
          <p:cNvSpPr>
            <a:spLocks noGrp="1" noRot="1" noChangeAspect="1" noTextEdit="1"/>
          </p:cNvSpPr>
          <p:nvPr>
            <p:ph type="sldImg"/>
          </p:nvPr>
        </p:nvSpPr>
        <p:spPr>
          <a:ln/>
        </p:spPr>
      </p:sp>
      <p:sp>
        <p:nvSpPr>
          <p:cNvPr id="36867" name="Notizenplatzhalter 2"/>
          <p:cNvSpPr>
            <a:spLocks noGrp="1"/>
          </p:cNvSpPr>
          <p:nvPr>
            <p:ph type="body" idx="1"/>
          </p:nvPr>
        </p:nvSpPr>
        <p:spPr>
          <a:noFill/>
          <a:ln/>
        </p:spPr>
        <p:txBody>
          <a:bodyPr/>
          <a:lstStyle/>
          <a:p>
            <a:r>
              <a:rPr lang="de-CH"/>
              <a:t>Quelle: Kleiner Sprachatlas der deutschen Schweiz</a:t>
            </a:r>
          </a:p>
          <a:p>
            <a:endParaRPr lang="de-CH"/>
          </a:p>
          <a:p>
            <a:r>
              <a:rPr lang="de-CH"/>
              <a:t>Auf dieser Folie erkennen wir zwei wesentliche Merkmale</a:t>
            </a:r>
          </a:p>
          <a:p>
            <a:endParaRPr lang="de-CH"/>
          </a:p>
          <a:p>
            <a:r>
              <a:rPr lang="de-CH"/>
              <a:t>S &gt; sch Müüs &gt; Miisch (ich wiederhole, es ist das einzige Merkmal, das wirklich alle Walser haben)</a:t>
            </a:r>
          </a:p>
          <a:p>
            <a:r>
              <a:rPr lang="de-CH"/>
              <a:t>Und</a:t>
            </a:r>
          </a:p>
          <a:p>
            <a:r>
              <a:rPr lang="de-CH"/>
              <a:t>Die Entrundung ü &gt; i, Müüs &gt; Miisch, die aber nicht alle Walser mitgemacht haben</a:t>
            </a:r>
          </a:p>
        </p:txBody>
      </p:sp>
      <p:sp>
        <p:nvSpPr>
          <p:cNvPr id="36868" name="Foliennummernplatzhalter 3"/>
          <p:cNvSpPr>
            <a:spLocks noGrp="1"/>
          </p:cNvSpPr>
          <p:nvPr>
            <p:ph type="sldNum" sz="quarter" idx="5"/>
          </p:nvPr>
        </p:nvSpPr>
        <p:spPr>
          <a:noFill/>
        </p:spPr>
        <p:txBody>
          <a:bodyPr/>
          <a:lstStyle/>
          <a:p>
            <a:fld id="{8DADD228-6148-4365-99F4-2BE65F5F86E2}" type="slidenum">
              <a:rPr lang="de-DE" smtClean="0"/>
              <a:pPr/>
              <a:t>7</a:t>
            </a:fld>
            <a:endParaRPr lang="de-DE"/>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p>
            <a:fld id="{B77C116B-21A0-4643-89F8-D22C13B99533}" type="slidenum">
              <a:rPr lang="de-DE" smtClean="0"/>
              <a:pPr/>
              <a:t>8</a:t>
            </a:fld>
            <a:endParaRPr lang="de-DE"/>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a:ln/>
        </p:spPr>
        <p:txBody>
          <a:bodyPr/>
          <a:lstStyle/>
          <a:p>
            <a:pPr eaLnBrk="1" hangingPunct="1"/>
            <a:r>
              <a:rPr lang="de-DE"/>
              <a:t>Die wichtigste Sprachgrenze, das „lange e“Chees, Chääs, wobei auch diese e in den einzelnen Blöcken nicht einheitlich gesprochen wird von Chees zu Chiess oder Chääs zu Chiääs</a:t>
            </a:r>
          </a:p>
          <a:p>
            <a:pPr eaLnBrk="1" hangingPunct="1"/>
            <a:r>
              <a:rPr lang="de-DE"/>
              <a:t>Klick</a:t>
            </a:r>
          </a:p>
          <a:p>
            <a:pPr eaLnBrk="1" hangingPunct="1"/>
            <a:r>
              <a:rPr lang="de-DE"/>
              <a:t>ä/e in kurzen Silben</a:t>
            </a:r>
          </a:p>
          <a:p>
            <a:pPr eaLnBrk="1" hangingPunct="1"/>
            <a:r>
              <a:rPr lang="de-DE"/>
              <a:t>Klick</a:t>
            </a:r>
          </a:p>
          <a:p>
            <a:pPr eaLnBrk="1" hangingPunct="1"/>
            <a:r>
              <a:rPr lang="de-DE"/>
              <a:t>Du/düü</a:t>
            </a:r>
          </a:p>
          <a:p>
            <a:pPr eaLnBrk="1" hangingPunct="1"/>
            <a:r>
              <a:rPr lang="de-DE"/>
              <a:t>Klick</a:t>
            </a:r>
          </a:p>
          <a:p>
            <a:pPr eaLnBrk="1" hangingPunct="1"/>
            <a:r>
              <a:rPr lang="de-DE"/>
              <a:t>Iisch/insch, bei den Walsern ohne Entrundung „ünsch“</a:t>
            </a:r>
          </a:p>
          <a:p>
            <a:pPr eaLnBrk="1" hangingPunct="1"/>
            <a:endParaRPr lang="de-DE"/>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p>
            <a:fld id="{0D02FEA3-82B3-451D-AB55-5D268F1CA4F8}" type="slidenum">
              <a:rPr lang="de-DE" smtClean="0"/>
              <a:pPr/>
              <a:t>9</a:t>
            </a:fld>
            <a:endParaRPr lang="de-DE"/>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a:ln/>
        </p:spPr>
        <p:txBody>
          <a:bodyPr/>
          <a:lstStyle/>
          <a:p>
            <a:pPr eaLnBrk="1" hangingPunct="1"/>
            <a:r>
              <a:rPr lang="de-DE"/>
              <a:t>Gehe hier nicht speziell auf auf die Eigenheiten ein, aber noch bis vor Kurzem konnten man die einzelnen Ortschaften unterscheiden, diese Dialekteigenheiten nivellieren sich heute immer mehr.</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Folienbildplatzhalter 1"/>
          <p:cNvSpPr>
            <a:spLocks noGrp="1" noRot="1" noChangeAspect="1" noTextEdit="1"/>
          </p:cNvSpPr>
          <p:nvPr>
            <p:ph type="sldImg"/>
          </p:nvPr>
        </p:nvSpPr>
        <p:spPr>
          <a:ln/>
        </p:spPr>
      </p:sp>
      <p:sp>
        <p:nvSpPr>
          <p:cNvPr id="39939" name="Notizenplatzhalter 2"/>
          <p:cNvSpPr>
            <a:spLocks noGrp="1"/>
          </p:cNvSpPr>
          <p:nvPr>
            <p:ph type="body" idx="1"/>
          </p:nvPr>
        </p:nvSpPr>
        <p:spPr>
          <a:noFill/>
          <a:ln/>
        </p:spPr>
        <p:txBody>
          <a:bodyPr/>
          <a:lstStyle/>
          <a:p>
            <a:r>
              <a:rPr lang="de-CH"/>
              <a:t>Keines dieser Element kommt nur im Walliserdeutschen vor, aber so gehäuft machen sie im Wallis das Waliserdeutsche aus!</a:t>
            </a:r>
          </a:p>
        </p:txBody>
      </p:sp>
      <p:sp>
        <p:nvSpPr>
          <p:cNvPr id="39940" name="Foliennummernplatzhalter 3"/>
          <p:cNvSpPr>
            <a:spLocks noGrp="1"/>
          </p:cNvSpPr>
          <p:nvPr>
            <p:ph type="sldNum" sz="quarter" idx="5"/>
          </p:nvPr>
        </p:nvSpPr>
        <p:spPr>
          <a:noFill/>
        </p:spPr>
        <p:txBody>
          <a:bodyPr/>
          <a:lstStyle/>
          <a:p>
            <a:fld id="{0FDC25A8-9EF9-46A2-96DA-8DC0CBA4926F}" type="slidenum">
              <a:rPr lang="de-DE" smtClean="0"/>
              <a:pPr/>
              <a:t>10</a:t>
            </a:fld>
            <a:endParaRPr lang="de-DE"/>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p:spPr>
        <p:txBody>
          <a:bodyPr/>
          <a:lstStyle/>
          <a:p>
            <a:fld id="{53F6B3A1-9450-4643-9CAE-112CC8071FCE}" type="slidenum">
              <a:rPr lang="de-DE" smtClean="0"/>
              <a:pPr/>
              <a:t>11</a:t>
            </a:fld>
            <a:endParaRPr lang="de-DE"/>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noFill/>
          <a:ln/>
        </p:spPr>
        <p:txBody>
          <a:bodyPr/>
          <a:lstStyle/>
          <a:p>
            <a:pPr eaLnBrk="1" hangingPunct="1"/>
            <a:r>
              <a:rPr lang="de-DE"/>
              <a:t>Quelle: Walliser Geschichte,  Fibicher</a:t>
            </a:r>
          </a:p>
          <a:p>
            <a:pPr eaLnBrk="1" hangingPunct="1"/>
            <a:r>
              <a:rPr lang="de-DE"/>
              <a:t>Die oben genannten sprachlichen Eigenschaften haben  nun die Walser ab dem 13. Jh in die verschiedenen Walsergebiete mitgenommen und dort – sehr oft im romanischen Umfeld (Italienisch in Oberitalien und Rätoromanisch in Graubünden) behalten. Zum Teil haben sie einige sprachliche Merkmale, wie z.B. beim Kleinen Walsertal gegenüber dem Allgäu auch im deutschsprachigen Umfeld behalten.</a:t>
            </a:r>
          </a:p>
          <a:p>
            <a:pPr eaLnBrk="1" hangingPunct="1"/>
            <a:endParaRPr lang="de-DE"/>
          </a:p>
          <a:p>
            <a:pPr eaLnBrk="1" hangingPunct="1"/>
            <a:r>
              <a:rPr lang="de-DE"/>
              <a:t>Über die verschiedenen Gründen dieser Wanderungen wurde in letzter Zeit viel diskutiert, aber auf die möchte ich in diesem Rahmen nicht eingehen.</a:t>
            </a:r>
          </a:p>
          <a:p>
            <a:pPr eaLnBrk="1" hangingPunct="1"/>
            <a:endParaRPr lang="de-DE"/>
          </a:p>
          <a:p>
            <a:pPr eaLnBrk="1" hangingPunct="1"/>
            <a:r>
              <a:rPr lang="de-DE"/>
              <a:t>Wichtig in diesem Zusammenhang ist die Erkenntnis, dass die östlichen Oberwalliser, also die Chääsleute die ihnen benachbarte Gebiete besiedelt haben und die westlichen, also die Cheeleute zunächst die Gebiete im Süden und die entfernteren im Raum Vorarlberg. Wie das zustatten gekommen ist kann zum Teil mit den verschiedenen Auswanderungstheorien begründet werden.</a:t>
            </a: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grpSp>
        <p:nvGrpSpPr>
          <p:cNvPr id="4" name="Group 2"/>
          <p:cNvGrpSpPr>
            <a:grpSpLocks/>
          </p:cNvGrpSpPr>
          <p:nvPr/>
        </p:nvGrpSpPr>
        <p:grpSpPr bwMode="auto">
          <a:xfrm>
            <a:off x="0" y="2438400"/>
            <a:ext cx="9009063" cy="1052513"/>
            <a:chOff x="0" y="1536"/>
            <a:chExt cx="5675" cy="663"/>
          </a:xfrm>
        </p:grpSpPr>
        <p:grpSp>
          <p:nvGrpSpPr>
            <p:cNvPr id="5" name="Group 3"/>
            <p:cNvGrpSpPr>
              <a:grpSpLocks/>
            </p:cNvGrpSpPr>
            <p:nvPr/>
          </p:nvGrpSpPr>
          <p:grpSpPr bwMode="auto">
            <a:xfrm>
              <a:off x="185" y="1604"/>
              <a:ext cx="449" cy="299"/>
              <a:chOff x="720" y="336"/>
              <a:chExt cx="624" cy="432"/>
            </a:xfrm>
          </p:grpSpPr>
          <p:sp>
            <p:nvSpPr>
              <p:cNvPr id="12" name="Rectangle 4"/>
              <p:cNvSpPr>
                <a:spLocks noChangeArrowheads="1"/>
              </p:cNvSpPr>
              <p:nvPr/>
            </p:nvSpPr>
            <p:spPr bwMode="auto">
              <a:xfrm>
                <a:off x="720" y="336"/>
                <a:ext cx="384" cy="432"/>
              </a:xfrm>
              <a:prstGeom prst="rect">
                <a:avLst/>
              </a:prstGeom>
              <a:solidFill>
                <a:schemeClr val="folHlink"/>
              </a:solidFill>
              <a:ln w="9525">
                <a:noFill/>
                <a:miter lim="800000"/>
                <a:headEnd/>
                <a:tailEnd/>
              </a:ln>
              <a:effectLst/>
            </p:spPr>
            <p:txBody>
              <a:bodyPr wrap="none" anchor="ctr"/>
              <a:lstStyle/>
              <a:p>
                <a:pPr>
                  <a:defRPr/>
                </a:pPr>
                <a:endParaRPr lang="de-CH"/>
              </a:p>
            </p:txBody>
          </p:sp>
          <p:sp>
            <p:nvSpPr>
              <p:cNvPr id="13" name="Rectangle 5"/>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w="9525">
                <a:noFill/>
                <a:miter lim="800000"/>
                <a:headEnd/>
                <a:tailEnd/>
              </a:ln>
              <a:effectLst/>
            </p:spPr>
            <p:txBody>
              <a:bodyPr wrap="none" anchor="ctr"/>
              <a:lstStyle/>
              <a:p>
                <a:pPr>
                  <a:defRPr/>
                </a:pPr>
                <a:endParaRPr lang="de-CH"/>
              </a:p>
            </p:txBody>
          </p:sp>
        </p:grpSp>
        <p:grpSp>
          <p:nvGrpSpPr>
            <p:cNvPr id="6" name="Group 6"/>
            <p:cNvGrpSpPr>
              <a:grpSpLocks/>
            </p:cNvGrpSpPr>
            <p:nvPr/>
          </p:nvGrpSpPr>
          <p:grpSpPr bwMode="auto">
            <a:xfrm>
              <a:off x="263" y="1870"/>
              <a:ext cx="466" cy="299"/>
              <a:chOff x="912" y="2640"/>
              <a:chExt cx="672" cy="432"/>
            </a:xfrm>
          </p:grpSpPr>
          <p:sp>
            <p:nvSpPr>
              <p:cNvPr id="10" name="Rectangle 7"/>
              <p:cNvSpPr>
                <a:spLocks noChangeArrowheads="1"/>
              </p:cNvSpPr>
              <p:nvPr/>
            </p:nvSpPr>
            <p:spPr bwMode="auto">
              <a:xfrm>
                <a:off x="912" y="2640"/>
                <a:ext cx="384" cy="432"/>
              </a:xfrm>
              <a:prstGeom prst="rect">
                <a:avLst/>
              </a:prstGeom>
              <a:solidFill>
                <a:schemeClr val="accent2"/>
              </a:solidFill>
              <a:ln w="9525">
                <a:noFill/>
                <a:miter lim="800000"/>
                <a:headEnd/>
                <a:tailEnd/>
              </a:ln>
              <a:effectLst/>
            </p:spPr>
            <p:txBody>
              <a:bodyPr wrap="none" anchor="ctr"/>
              <a:lstStyle/>
              <a:p>
                <a:pPr>
                  <a:defRPr/>
                </a:pPr>
                <a:endParaRPr lang="de-CH"/>
              </a:p>
            </p:txBody>
          </p:sp>
          <p:sp>
            <p:nvSpPr>
              <p:cNvPr id="11" name="Rectangle 8"/>
              <p:cNvSpPr>
                <a:spLocks noChangeArrowheads="1"/>
              </p:cNvSpPr>
              <p:nvPr/>
            </p:nvSpPr>
            <p:spPr bwMode="auto">
              <a:xfrm>
                <a:off x="1248" y="2640"/>
                <a:ext cx="336" cy="432"/>
              </a:xfrm>
              <a:prstGeom prst="rect">
                <a:avLst/>
              </a:prstGeom>
              <a:gradFill rotWithShape="0">
                <a:gsLst>
                  <a:gs pos="0">
                    <a:schemeClr val="accent2"/>
                  </a:gs>
                  <a:gs pos="100000">
                    <a:schemeClr val="bg1"/>
                  </a:gs>
                </a:gsLst>
                <a:lin ang="0" scaled="1"/>
              </a:gradFill>
              <a:ln w="9525">
                <a:noFill/>
                <a:miter lim="800000"/>
                <a:headEnd/>
                <a:tailEnd/>
              </a:ln>
              <a:effectLst/>
            </p:spPr>
            <p:txBody>
              <a:bodyPr wrap="none" anchor="ctr"/>
              <a:lstStyle/>
              <a:p>
                <a:pPr>
                  <a:defRPr/>
                </a:pPr>
                <a:endParaRPr lang="de-CH"/>
              </a:p>
            </p:txBody>
          </p:sp>
        </p:grpSp>
        <p:sp>
          <p:nvSpPr>
            <p:cNvPr id="7" name="Rectangle 9"/>
            <p:cNvSpPr>
              <a:spLocks noChangeArrowheads="1"/>
            </p:cNvSpPr>
            <p:nvPr/>
          </p:nvSpPr>
          <p:spPr bwMode="auto">
            <a:xfrm>
              <a:off x="0" y="1824"/>
              <a:ext cx="353" cy="266"/>
            </a:xfrm>
            <a:prstGeom prst="rect">
              <a:avLst/>
            </a:prstGeom>
            <a:gradFill rotWithShape="0">
              <a:gsLst>
                <a:gs pos="0">
                  <a:schemeClr val="bg1"/>
                </a:gs>
                <a:gs pos="100000">
                  <a:schemeClr val="hlink"/>
                </a:gs>
              </a:gsLst>
              <a:lin ang="18900000" scaled="1"/>
            </a:gradFill>
            <a:ln w="9525">
              <a:noFill/>
              <a:miter lim="800000"/>
              <a:headEnd/>
              <a:tailEnd/>
            </a:ln>
            <a:effectLst/>
          </p:spPr>
          <p:txBody>
            <a:bodyPr wrap="none" anchor="ctr"/>
            <a:lstStyle/>
            <a:p>
              <a:pPr>
                <a:defRPr/>
              </a:pPr>
              <a:endParaRPr lang="de-CH"/>
            </a:p>
          </p:txBody>
        </p:sp>
        <p:sp>
          <p:nvSpPr>
            <p:cNvPr id="8" name="Rectangle 10"/>
            <p:cNvSpPr>
              <a:spLocks noChangeArrowheads="1"/>
            </p:cNvSpPr>
            <p:nvPr/>
          </p:nvSpPr>
          <p:spPr bwMode="auto">
            <a:xfrm>
              <a:off x="400" y="1536"/>
              <a:ext cx="20" cy="663"/>
            </a:xfrm>
            <a:prstGeom prst="rect">
              <a:avLst/>
            </a:prstGeom>
            <a:solidFill>
              <a:schemeClr val="bg2"/>
            </a:solidFill>
            <a:ln w="9525">
              <a:noFill/>
              <a:miter lim="800000"/>
              <a:headEnd/>
              <a:tailEnd/>
            </a:ln>
            <a:effectLst/>
          </p:spPr>
          <p:txBody>
            <a:bodyPr wrap="none" anchor="ctr"/>
            <a:lstStyle/>
            <a:p>
              <a:pPr>
                <a:defRPr/>
              </a:pPr>
              <a:endParaRPr lang="de-CH"/>
            </a:p>
          </p:txBody>
        </p:sp>
        <p:sp>
          <p:nvSpPr>
            <p:cNvPr id="9" name="Rectangle 11"/>
            <p:cNvSpPr>
              <a:spLocks noChangeArrowheads="1"/>
            </p:cNvSpPr>
            <p:nvPr/>
          </p:nvSpPr>
          <p:spPr bwMode="auto">
            <a:xfrm flipV="1">
              <a:off x="199" y="2054"/>
              <a:ext cx="5476" cy="35"/>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defRPr/>
              </a:pPr>
              <a:endParaRPr lang="de-CH"/>
            </a:p>
          </p:txBody>
        </p:sp>
      </p:grpSp>
      <p:grpSp>
        <p:nvGrpSpPr>
          <p:cNvPr id="14" name="Group 17"/>
          <p:cNvGrpSpPr>
            <a:grpSpLocks/>
          </p:cNvGrpSpPr>
          <p:nvPr userDrawn="1"/>
        </p:nvGrpSpPr>
        <p:grpSpPr bwMode="auto">
          <a:xfrm>
            <a:off x="8723313" y="6437313"/>
            <a:ext cx="457200" cy="447675"/>
            <a:chOff x="5017" y="1253"/>
            <a:chExt cx="720" cy="704"/>
          </a:xfrm>
        </p:grpSpPr>
        <p:sp>
          <p:nvSpPr>
            <p:cNvPr id="15" name="AutoShape 18"/>
            <p:cNvSpPr>
              <a:spLocks noChangeAspect="1" noChangeArrowheads="1"/>
            </p:cNvSpPr>
            <p:nvPr/>
          </p:nvSpPr>
          <p:spPr bwMode="auto">
            <a:xfrm rot="-5400000">
              <a:off x="5016" y="1254"/>
              <a:ext cx="704" cy="702"/>
            </a:xfrm>
            <a:prstGeom prst="rtTriangle">
              <a:avLst/>
            </a:prstGeom>
            <a:solidFill>
              <a:srgbClr val="000080"/>
            </a:solidFill>
            <a:ln w="9525">
              <a:solidFill>
                <a:srgbClr val="000000"/>
              </a:solidFill>
              <a:miter lim="800000"/>
              <a:headEnd/>
              <a:tailEnd/>
            </a:ln>
          </p:spPr>
          <p:txBody>
            <a:bodyPr/>
            <a:lstStyle/>
            <a:p>
              <a:pPr>
                <a:defRPr/>
              </a:pPr>
              <a:endParaRPr lang="de-CH"/>
            </a:p>
          </p:txBody>
        </p:sp>
        <p:sp>
          <p:nvSpPr>
            <p:cNvPr id="16" name="Text Box 19"/>
            <p:cNvSpPr txBox="1">
              <a:spLocks noChangeArrowheads="1"/>
            </p:cNvSpPr>
            <p:nvPr/>
          </p:nvSpPr>
          <p:spPr bwMode="auto">
            <a:xfrm>
              <a:off x="5377" y="1598"/>
              <a:ext cx="360" cy="359"/>
            </a:xfrm>
            <a:prstGeom prst="rect">
              <a:avLst/>
            </a:prstGeom>
            <a:solidFill>
              <a:srgbClr val="000080"/>
            </a:solidFill>
            <a:ln w="9525">
              <a:noFill/>
              <a:miter lim="800000"/>
              <a:headEnd/>
              <a:tailEnd/>
            </a:ln>
          </p:spPr>
          <p:txBody>
            <a:bodyPr lIns="0" tIns="0" rIns="0" bIns="0"/>
            <a:lstStyle/>
            <a:p>
              <a:pPr>
                <a:defRPr/>
              </a:pPr>
              <a:r>
                <a:rPr lang="de-CH" sz="1200" b="1">
                  <a:solidFill>
                    <a:schemeClr val="bg1"/>
                  </a:solidFill>
                  <a:latin typeface="Arial" charset="0"/>
                </a:rPr>
                <a:t>VS</a:t>
              </a:r>
              <a:endParaRPr lang="de-DE" sz="1800">
                <a:solidFill>
                  <a:schemeClr val="bg1"/>
                </a:solidFill>
                <a:latin typeface="Arial" charset="0"/>
              </a:endParaRPr>
            </a:p>
          </p:txBody>
        </p:sp>
      </p:grpSp>
      <p:sp>
        <p:nvSpPr>
          <p:cNvPr id="17" name="Text Box 20"/>
          <p:cNvSpPr txBox="1">
            <a:spLocks noChangeArrowheads="1"/>
          </p:cNvSpPr>
          <p:nvPr userDrawn="1"/>
        </p:nvSpPr>
        <p:spPr bwMode="auto">
          <a:xfrm>
            <a:off x="8693150" y="0"/>
            <a:ext cx="450850" cy="244475"/>
          </a:xfrm>
          <a:prstGeom prst="rect">
            <a:avLst/>
          </a:prstGeom>
          <a:noFill/>
          <a:ln w="9525">
            <a:noFill/>
            <a:miter lim="800000"/>
            <a:headEnd/>
            <a:tailEnd/>
          </a:ln>
          <a:effectLst/>
        </p:spPr>
        <p:txBody>
          <a:bodyPr wrap="none">
            <a:spAutoFit/>
          </a:bodyPr>
          <a:lstStyle/>
          <a:p>
            <a:pPr>
              <a:defRPr/>
            </a:pPr>
            <a:fld id="{7B46FE5E-41E8-46CC-A790-4EE04E3C5ACC}" type="slidenum">
              <a:rPr lang="de-DE" sz="1000"/>
              <a:pPr>
                <a:defRPr/>
              </a:pPr>
              <a:t>‹Nr.›</a:t>
            </a:fld>
            <a:endParaRPr lang="de-DE" sz="1000"/>
          </a:p>
        </p:txBody>
      </p:sp>
      <p:pic>
        <p:nvPicPr>
          <p:cNvPr id="18" name="Picture 21"/>
          <p:cNvPicPr>
            <a:picLocks noChangeAspect="1" noChangeArrowheads="1"/>
          </p:cNvPicPr>
          <p:nvPr userDrawn="1"/>
        </p:nvPicPr>
        <p:blipFill>
          <a:blip r:embed="rId2" cstate="print"/>
          <a:srcRect/>
          <a:stretch>
            <a:fillRect/>
          </a:stretch>
        </p:blipFill>
        <p:spPr bwMode="auto">
          <a:xfrm>
            <a:off x="0" y="0"/>
            <a:ext cx="719138" cy="654050"/>
          </a:xfrm>
          <a:prstGeom prst="rect">
            <a:avLst/>
          </a:prstGeom>
          <a:noFill/>
          <a:ln w="9525">
            <a:noFill/>
            <a:miter lim="800000"/>
            <a:headEnd/>
            <a:tailEnd/>
          </a:ln>
        </p:spPr>
      </p:pic>
      <p:sp>
        <p:nvSpPr>
          <p:cNvPr id="81932" name="Rectangle 12"/>
          <p:cNvSpPr>
            <a:spLocks noGrp="1" noChangeArrowheads="1"/>
          </p:cNvSpPr>
          <p:nvPr>
            <p:ph type="ctrTitle"/>
          </p:nvPr>
        </p:nvSpPr>
        <p:spPr>
          <a:xfrm>
            <a:off x="990600" y="1676400"/>
            <a:ext cx="7772400" cy="1462088"/>
          </a:xfrm>
        </p:spPr>
        <p:txBody>
          <a:bodyPr/>
          <a:lstStyle>
            <a:lvl1pPr>
              <a:defRPr/>
            </a:lvl1pPr>
          </a:lstStyle>
          <a:p>
            <a:r>
              <a:rPr lang="de-CH"/>
              <a:t>Titelmasterformat durch Klicken bearbeiten</a:t>
            </a:r>
          </a:p>
        </p:txBody>
      </p:sp>
      <p:sp>
        <p:nvSpPr>
          <p:cNvPr id="81933" name="Rectangle 13"/>
          <p:cNvSpPr>
            <a:spLocks noGrp="1" noChangeArrowheads="1"/>
          </p:cNvSpPr>
          <p:nvPr>
            <p:ph type="subTitle" idx="1"/>
          </p:nvPr>
        </p:nvSpPr>
        <p:spPr>
          <a:xfrm>
            <a:off x="1371600" y="3886200"/>
            <a:ext cx="6400800" cy="1752600"/>
          </a:xfrm>
        </p:spPr>
        <p:txBody>
          <a:bodyPr/>
          <a:lstStyle>
            <a:lvl1pPr marL="0" indent="0" algn="ctr">
              <a:buFont typeface="Wingdings" pitchFamily="2" charset="2"/>
              <a:buNone/>
              <a:defRPr/>
            </a:lvl1pPr>
          </a:lstStyle>
          <a:p>
            <a:r>
              <a:rPr lang="de-CH"/>
              <a:t>Formatvorlage des Untertitelmasters durch Klicken bearbeiten</a:t>
            </a:r>
          </a:p>
        </p:txBody>
      </p:sp>
      <p:sp>
        <p:nvSpPr>
          <p:cNvPr id="19" name="Rectangle 14"/>
          <p:cNvSpPr>
            <a:spLocks noGrp="1" noChangeArrowheads="1"/>
          </p:cNvSpPr>
          <p:nvPr>
            <p:ph type="dt" sz="half" idx="10"/>
          </p:nvPr>
        </p:nvSpPr>
        <p:spPr>
          <a:xfrm>
            <a:off x="990600" y="6248400"/>
            <a:ext cx="1905000" cy="457200"/>
          </a:xfrm>
        </p:spPr>
        <p:txBody>
          <a:bodyPr/>
          <a:lstStyle>
            <a:lvl1pPr>
              <a:defRPr>
                <a:solidFill>
                  <a:schemeClr val="bg2"/>
                </a:solidFill>
              </a:defRPr>
            </a:lvl1pPr>
          </a:lstStyle>
          <a:p>
            <a:pPr>
              <a:defRPr/>
            </a:pPr>
            <a:endParaRPr lang="de-CH"/>
          </a:p>
        </p:txBody>
      </p:sp>
      <p:sp>
        <p:nvSpPr>
          <p:cNvPr id="20" name="Rectangle 15"/>
          <p:cNvSpPr>
            <a:spLocks noGrp="1" noChangeArrowheads="1"/>
          </p:cNvSpPr>
          <p:nvPr>
            <p:ph type="ftr" sz="quarter" idx="11"/>
          </p:nvPr>
        </p:nvSpPr>
        <p:spPr>
          <a:xfrm>
            <a:off x="3429000" y="6248400"/>
            <a:ext cx="2895600" cy="457200"/>
          </a:xfrm>
        </p:spPr>
        <p:txBody>
          <a:bodyPr/>
          <a:lstStyle>
            <a:lvl1pPr>
              <a:defRPr>
                <a:solidFill>
                  <a:schemeClr val="bg2"/>
                </a:solidFill>
              </a:defRPr>
            </a:lvl1pPr>
          </a:lstStyle>
          <a:p>
            <a:pPr>
              <a:defRPr/>
            </a:pPr>
            <a:endParaRPr lang="de-CH"/>
          </a:p>
        </p:txBody>
      </p:sp>
      <p:sp>
        <p:nvSpPr>
          <p:cNvPr id="21" name="Rectangle 16"/>
          <p:cNvSpPr>
            <a:spLocks noGrp="1" noChangeArrowheads="1"/>
          </p:cNvSpPr>
          <p:nvPr>
            <p:ph type="sldNum" sz="quarter" idx="12"/>
          </p:nvPr>
        </p:nvSpPr>
        <p:spPr bwMode="auto">
          <a:xfrm>
            <a:off x="6858000" y="6248400"/>
            <a:ext cx="19050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lgn="r">
              <a:defRPr sz="1400">
                <a:solidFill>
                  <a:schemeClr val="bg2"/>
                </a:solidFill>
              </a:defRPr>
            </a:lvl1pPr>
          </a:lstStyle>
          <a:p>
            <a:pPr>
              <a:defRPr/>
            </a:pPr>
            <a:fld id="{A5A9AE1A-EA61-42BF-BC07-BC088D21C758}" type="slidenum">
              <a:rPr lang="de-CH"/>
              <a:pPr>
                <a:defRPr/>
              </a:pPr>
              <a:t>‹Nr.›</a:t>
            </a:fld>
            <a:fld id="{37960D68-9257-42DC-BFFF-DD218DE1CFC7}" type="slidenum">
              <a:rPr lang="de-CH"/>
              <a:pPr>
                <a:defRPr/>
              </a:pPr>
              <a:t>‹Nr.›</a:t>
            </a:fld>
            <a:endParaRPr lang="de-CH"/>
          </a:p>
        </p:txBody>
      </p:sp>
    </p:spTree>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Vertikaler Textplatzhalter 2"/>
          <p:cNvSpPr>
            <a:spLocks noGrp="1"/>
          </p:cNvSpPr>
          <p:nvPr>
            <p:ph type="body" orient="vert" idx="1"/>
          </p:nvPr>
        </p:nvSpPr>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Rectangle 11"/>
          <p:cNvSpPr>
            <a:spLocks noGrp="1" noChangeArrowheads="1"/>
          </p:cNvSpPr>
          <p:nvPr>
            <p:ph type="dt" sz="half" idx="10"/>
          </p:nvPr>
        </p:nvSpPr>
        <p:spPr/>
        <p:txBody>
          <a:bodyPr/>
          <a:lstStyle>
            <a:lvl1pPr>
              <a:defRPr/>
            </a:lvl1pPr>
          </a:lstStyle>
          <a:p>
            <a:pPr>
              <a:defRPr/>
            </a:pPr>
            <a:endParaRPr lang="de-CH"/>
          </a:p>
        </p:txBody>
      </p:sp>
      <p:sp>
        <p:nvSpPr>
          <p:cNvPr id="5" name="Rectangle 12"/>
          <p:cNvSpPr>
            <a:spLocks noGrp="1" noChangeArrowheads="1"/>
          </p:cNvSpPr>
          <p:nvPr>
            <p:ph type="ftr" sz="quarter" idx="11"/>
          </p:nvPr>
        </p:nvSpPr>
        <p:spPr/>
        <p:txBody>
          <a:bodyPr/>
          <a:lstStyle>
            <a:lvl1pPr>
              <a:defRPr/>
            </a:lvl1pPr>
          </a:lstStyle>
          <a:p>
            <a:pPr>
              <a:defRPr/>
            </a:pPr>
            <a:endParaRPr lang="de-CH"/>
          </a:p>
        </p:txBody>
      </p:sp>
    </p:spTree>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7004050" y="214313"/>
            <a:ext cx="1951038" cy="5918200"/>
          </a:xfrm>
        </p:spPr>
        <p:txBody>
          <a:bodyPr vert="eaVert"/>
          <a:lstStyle/>
          <a:p>
            <a:r>
              <a:rPr lang="de-DE"/>
              <a:t>Titelmasterformat durch Klicken bearbeiten</a:t>
            </a:r>
            <a:endParaRPr lang="de-CH"/>
          </a:p>
        </p:txBody>
      </p:sp>
      <p:sp>
        <p:nvSpPr>
          <p:cNvPr id="3" name="Vertikaler Textplatzhalter 2"/>
          <p:cNvSpPr>
            <a:spLocks noGrp="1"/>
          </p:cNvSpPr>
          <p:nvPr>
            <p:ph type="body" orient="vert" idx="1"/>
          </p:nvPr>
        </p:nvSpPr>
        <p:spPr>
          <a:xfrm>
            <a:off x="1150938" y="214313"/>
            <a:ext cx="5700712" cy="5918200"/>
          </a:xfrm>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Rectangle 11"/>
          <p:cNvSpPr>
            <a:spLocks noGrp="1" noChangeArrowheads="1"/>
          </p:cNvSpPr>
          <p:nvPr>
            <p:ph type="dt" sz="half" idx="10"/>
          </p:nvPr>
        </p:nvSpPr>
        <p:spPr/>
        <p:txBody>
          <a:bodyPr/>
          <a:lstStyle>
            <a:lvl1pPr>
              <a:defRPr/>
            </a:lvl1pPr>
          </a:lstStyle>
          <a:p>
            <a:pPr>
              <a:defRPr/>
            </a:pPr>
            <a:endParaRPr lang="de-CH"/>
          </a:p>
        </p:txBody>
      </p:sp>
      <p:sp>
        <p:nvSpPr>
          <p:cNvPr id="5" name="Rectangle 12"/>
          <p:cNvSpPr>
            <a:spLocks noGrp="1" noChangeArrowheads="1"/>
          </p:cNvSpPr>
          <p:nvPr>
            <p:ph type="ftr" sz="quarter" idx="11"/>
          </p:nvPr>
        </p:nvSpPr>
        <p:spPr/>
        <p:txBody>
          <a:bodyPr/>
          <a:lstStyle>
            <a:lvl1pPr>
              <a:defRPr/>
            </a:lvl1pPr>
          </a:lstStyle>
          <a:p>
            <a:pPr>
              <a:defRPr/>
            </a:pPr>
            <a:endParaRPr lang="de-CH"/>
          </a:p>
        </p:txBody>
      </p:sp>
    </p:spTree>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el und Tabelle">
    <p:spTree>
      <p:nvGrpSpPr>
        <p:cNvPr id="1" name=""/>
        <p:cNvGrpSpPr/>
        <p:nvPr/>
      </p:nvGrpSpPr>
      <p:grpSpPr>
        <a:xfrm>
          <a:off x="0" y="0"/>
          <a:ext cx="0" cy="0"/>
          <a:chOff x="0" y="0"/>
          <a:chExt cx="0" cy="0"/>
        </a:xfrm>
      </p:grpSpPr>
      <p:sp>
        <p:nvSpPr>
          <p:cNvPr id="2" name="Titel 1"/>
          <p:cNvSpPr>
            <a:spLocks noGrp="1"/>
          </p:cNvSpPr>
          <p:nvPr>
            <p:ph type="title"/>
          </p:nvPr>
        </p:nvSpPr>
        <p:spPr>
          <a:xfrm>
            <a:off x="1150938" y="214313"/>
            <a:ext cx="7793037" cy="982662"/>
          </a:xfrm>
        </p:spPr>
        <p:txBody>
          <a:bodyPr/>
          <a:lstStyle/>
          <a:p>
            <a:r>
              <a:rPr lang="de-DE"/>
              <a:t>Titelmasterformat durch Klicken bearbeiten</a:t>
            </a:r>
            <a:endParaRPr lang="de-CH"/>
          </a:p>
        </p:txBody>
      </p:sp>
      <p:sp>
        <p:nvSpPr>
          <p:cNvPr id="3" name="Tabellenplatzhalter 2"/>
          <p:cNvSpPr>
            <a:spLocks noGrp="1"/>
          </p:cNvSpPr>
          <p:nvPr>
            <p:ph type="tbl" idx="1"/>
          </p:nvPr>
        </p:nvSpPr>
        <p:spPr>
          <a:xfrm>
            <a:off x="1182688" y="2017713"/>
            <a:ext cx="7772400" cy="4114800"/>
          </a:xfrm>
        </p:spPr>
        <p:txBody>
          <a:bodyPr/>
          <a:lstStyle/>
          <a:p>
            <a:pPr lvl="0"/>
            <a:endParaRPr lang="de-CH" noProof="0"/>
          </a:p>
        </p:txBody>
      </p:sp>
      <p:sp>
        <p:nvSpPr>
          <p:cNvPr id="4" name="Rectangle 11"/>
          <p:cNvSpPr>
            <a:spLocks noGrp="1" noChangeArrowheads="1"/>
          </p:cNvSpPr>
          <p:nvPr>
            <p:ph type="dt" sz="half" idx="10"/>
          </p:nvPr>
        </p:nvSpPr>
        <p:spPr/>
        <p:txBody>
          <a:bodyPr/>
          <a:lstStyle>
            <a:lvl1pPr>
              <a:defRPr/>
            </a:lvl1pPr>
          </a:lstStyle>
          <a:p>
            <a:pPr>
              <a:defRPr/>
            </a:pPr>
            <a:endParaRPr lang="de-CH"/>
          </a:p>
        </p:txBody>
      </p:sp>
      <p:sp>
        <p:nvSpPr>
          <p:cNvPr id="5" name="Rectangle 12"/>
          <p:cNvSpPr>
            <a:spLocks noGrp="1" noChangeArrowheads="1"/>
          </p:cNvSpPr>
          <p:nvPr>
            <p:ph type="ftr" sz="quarter" idx="11"/>
          </p:nvPr>
        </p:nvSpPr>
        <p:spPr/>
        <p:txBody>
          <a:bodyPr/>
          <a:lstStyle>
            <a:lvl1pPr>
              <a:defRPr/>
            </a:lvl1pPr>
          </a:lstStyle>
          <a:p>
            <a:pPr>
              <a:defRPr/>
            </a:pPr>
            <a:endParaRPr lang="de-CH"/>
          </a:p>
        </p:txBody>
      </p:sp>
    </p:spTree>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Inhaltsplatzhalter 2"/>
          <p:cNvSpPr>
            <a:spLocks noGrp="1"/>
          </p:cNvSpPr>
          <p:nvPr>
            <p:ph idx="1"/>
          </p:nvPr>
        </p:nvSpPr>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Rectangle 11"/>
          <p:cNvSpPr>
            <a:spLocks noGrp="1" noChangeArrowheads="1"/>
          </p:cNvSpPr>
          <p:nvPr>
            <p:ph type="dt" sz="half" idx="10"/>
          </p:nvPr>
        </p:nvSpPr>
        <p:spPr/>
        <p:txBody>
          <a:bodyPr/>
          <a:lstStyle>
            <a:lvl1pPr>
              <a:defRPr/>
            </a:lvl1pPr>
          </a:lstStyle>
          <a:p>
            <a:pPr>
              <a:defRPr/>
            </a:pPr>
            <a:endParaRPr lang="de-CH"/>
          </a:p>
        </p:txBody>
      </p:sp>
      <p:sp>
        <p:nvSpPr>
          <p:cNvPr id="5" name="Rectangle 12"/>
          <p:cNvSpPr>
            <a:spLocks noGrp="1" noChangeArrowheads="1"/>
          </p:cNvSpPr>
          <p:nvPr>
            <p:ph type="ftr" sz="quarter" idx="11"/>
          </p:nvPr>
        </p:nvSpPr>
        <p:spPr/>
        <p:txBody>
          <a:bodyPr/>
          <a:lstStyle>
            <a:lvl1pPr>
              <a:defRPr/>
            </a:lvl1pPr>
          </a:lstStyle>
          <a:p>
            <a:pPr>
              <a:defRPr/>
            </a:pPr>
            <a:endParaRPr lang="de-CH"/>
          </a:p>
        </p:txBody>
      </p:sp>
    </p:spTree>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a:t>Titelmasterformat durch Klicken bearbeiten</a:t>
            </a:r>
            <a:endParaRPr lang="de-CH"/>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a:t>Textmasterformate durch Klicken bearbeiten</a:t>
            </a:r>
          </a:p>
        </p:txBody>
      </p:sp>
      <p:sp>
        <p:nvSpPr>
          <p:cNvPr id="4" name="Rectangle 11"/>
          <p:cNvSpPr>
            <a:spLocks noGrp="1" noChangeArrowheads="1"/>
          </p:cNvSpPr>
          <p:nvPr>
            <p:ph type="dt" sz="half" idx="10"/>
          </p:nvPr>
        </p:nvSpPr>
        <p:spPr/>
        <p:txBody>
          <a:bodyPr/>
          <a:lstStyle>
            <a:lvl1pPr>
              <a:defRPr/>
            </a:lvl1pPr>
          </a:lstStyle>
          <a:p>
            <a:pPr>
              <a:defRPr/>
            </a:pPr>
            <a:endParaRPr lang="de-CH"/>
          </a:p>
        </p:txBody>
      </p:sp>
      <p:sp>
        <p:nvSpPr>
          <p:cNvPr id="5" name="Rectangle 12"/>
          <p:cNvSpPr>
            <a:spLocks noGrp="1" noChangeArrowheads="1"/>
          </p:cNvSpPr>
          <p:nvPr>
            <p:ph type="ftr" sz="quarter" idx="11"/>
          </p:nvPr>
        </p:nvSpPr>
        <p:spPr/>
        <p:txBody>
          <a:bodyPr/>
          <a:lstStyle>
            <a:lvl1pPr>
              <a:defRPr/>
            </a:lvl1pPr>
          </a:lstStyle>
          <a:p>
            <a:pPr>
              <a:defRPr/>
            </a:pPr>
            <a:endParaRPr lang="de-CH"/>
          </a:p>
        </p:txBody>
      </p:sp>
    </p:spTree>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Inhaltsplatzhalter 2"/>
          <p:cNvSpPr>
            <a:spLocks noGrp="1"/>
          </p:cNvSpPr>
          <p:nvPr>
            <p:ph sz="half" idx="1"/>
          </p:nvPr>
        </p:nvSpPr>
        <p:spPr>
          <a:xfrm>
            <a:off x="11826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Inhaltsplatzhalter 3"/>
          <p:cNvSpPr>
            <a:spLocks noGrp="1"/>
          </p:cNvSpPr>
          <p:nvPr>
            <p:ph sz="half" idx="2"/>
          </p:nvPr>
        </p:nvSpPr>
        <p:spPr>
          <a:xfrm>
            <a:off x="51450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Rectangle 11"/>
          <p:cNvSpPr>
            <a:spLocks noGrp="1" noChangeArrowheads="1"/>
          </p:cNvSpPr>
          <p:nvPr>
            <p:ph type="dt" sz="half" idx="10"/>
          </p:nvPr>
        </p:nvSpPr>
        <p:spPr/>
        <p:txBody>
          <a:bodyPr/>
          <a:lstStyle>
            <a:lvl1pPr>
              <a:defRPr/>
            </a:lvl1pPr>
          </a:lstStyle>
          <a:p>
            <a:pPr>
              <a:defRPr/>
            </a:pPr>
            <a:endParaRPr lang="de-CH"/>
          </a:p>
        </p:txBody>
      </p:sp>
      <p:sp>
        <p:nvSpPr>
          <p:cNvPr id="6" name="Rectangle 12"/>
          <p:cNvSpPr>
            <a:spLocks noGrp="1" noChangeArrowheads="1"/>
          </p:cNvSpPr>
          <p:nvPr>
            <p:ph type="ftr" sz="quarter" idx="11"/>
          </p:nvPr>
        </p:nvSpPr>
        <p:spPr/>
        <p:txBody>
          <a:bodyPr/>
          <a:lstStyle>
            <a:lvl1pPr>
              <a:defRPr/>
            </a:lvl1pPr>
          </a:lstStyle>
          <a:p>
            <a:pPr>
              <a:defRPr/>
            </a:pPr>
            <a:endParaRPr lang="de-CH"/>
          </a:p>
        </p:txBody>
      </p:sp>
    </p:spTree>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a:t>Titelmasterformat durch Klicken bearbeiten</a:t>
            </a:r>
            <a:endParaRPr lang="de-CH"/>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7" name="Rectangle 11"/>
          <p:cNvSpPr>
            <a:spLocks noGrp="1" noChangeArrowheads="1"/>
          </p:cNvSpPr>
          <p:nvPr>
            <p:ph type="dt" sz="half" idx="10"/>
          </p:nvPr>
        </p:nvSpPr>
        <p:spPr/>
        <p:txBody>
          <a:bodyPr/>
          <a:lstStyle>
            <a:lvl1pPr>
              <a:defRPr/>
            </a:lvl1pPr>
          </a:lstStyle>
          <a:p>
            <a:pPr>
              <a:defRPr/>
            </a:pPr>
            <a:endParaRPr lang="de-CH"/>
          </a:p>
        </p:txBody>
      </p:sp>
      <p:sp>
        <p:nvSpPr>
          <p:cNvPr id="8" name="Rectangle 12"/>
          <p:cNvSpPr>
            <a:spLocks noGrp="1" noChangeArrowheads="1"/>
          </p:cNvSpPr>
          <p:nvPr>
            <p:ph type="ftr" sz="quarter" idx="11"/>
          </p:nvPr>
        </p:nvSpPr>
        <p:spPr/>
        <p:txBody>
          <a:bodyPr/>
          <a:lstStyle>
            <a:lvl1pPr>
              <a:defRPr/>
            </a:lvl1pPr>
          </a:lstStyle>
          <a:p>
            <a:pPr>
              <a:defRPr/>
            </a:pPr>
            <a:endParaRPr lang="de-CH"/>
          </a:p>
        </p:txBody>
      </p:sp>
    </p:spTree>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Rectangle 11"/>
          <p:cNvSpPr>
            <a:spLocks noGrp="1" noChangeArrowheads="1"/>
          </p:cNvSpPr>
          <p:nvPr>
            <p:ph type="dt" sz="half" idx="10"/>
          </p:nvPr>
        </p:nvSpPr>
        <p:spPr/>
        <p:txBody>
          <a:bodyPr/>
          <a:lstStyle>
            <a:lvl1pPr>
              <a:defRPr/>
            </a:lvl1pPr>
          </a:lstStyle>
          <a:p>
            <a:pPr>
              <a:defRPr/>
            </a:pPr>
            <a:endParaRPr lang="de-CH"/>
          </a:p>
        </p:txBody>
      </p:sp>
      <p:sp>
        <p:nvSpPr>
          <p:cNvPr id="4" name="Rectangle 12"/>
          <p:cNvSpPr>
            <a:spLocks noGrp="1" noChangeArrowheads="1"/>
          </p:cNvSpPr>
          <p:nvPr>
            <p:ph type="ftr" sz="quarter" idx="11"/>
          </p:nvPr>
        </p:nvSpPr>
        <p:spPr/>
        <p:txBody>
          <a:bodyPr/>
          <a:lstStyle>
            <a:lvl1pPr>
              <a:defRPr/>
            </a:lvl1pPr>
          </a:lstStyle>
          <a:p>
            <a:pPr>
              <a:defRPr/>
            </a:pPr>
            <a:endParaRPr lang="de-CH"/>
          </a:p>
        </p:txBody>
      </p:sp>
    </p:spTree>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p:txBody>
          <a:bodyPr/>
          <a:lstStyle>
            <a:lvl1pPr>
              <a:defRPr/>
            </a:lvl1pPr>
          </a:lstStyle>
          <a:p>
            <a:pPr>
              <a:defRPr/>
            </a:pPr>
            <a:endParaRPr lang="de-CH"/>
          </a:p>
        </p:txBody>
      </p:sp>
      <p:sp>
        <p:nvSpPr>
          <p:cNvPr id="3" name="Rectangle 12"/>
          <p:cNvSpPr>
            <a:spLocks noGrp="1" noChangeArrowheads="1"/>
          </p:cNvSpPr>
          <p:nvPr>
            <p:ph type="ftr" sz="quarter" idx="11"/>
          </p:nvPr>
        </p:nvSpPr>
        <p:spPr/>
        <p:txBody>
          <a:bodyPr/>
          <a:lstStyle>
            <a:lvl1pPr>
              <a:defRPr/>
            </a:lvl1pPr>
          </a:lstStyle>
          <a:p>
            <a:pPr>
              <a:defRPr/>
            </a:pPr>
            <a:endParaRPr lang="de-CH"/>
          </a:p>
        </p:txBody>
      </p:sp>
    </p:spTree>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lstStyle>
            <a:lvl1pPr algn="l">
              <a:defRPr sz="2000" b="1"/>
            </a:lvl1pPr>
          </a:lstStyle>
          <a:p>
            <a:r>
              <a:rPr lang="de-DE"/>
              <a:t>Titelmasterformat durch Klicken bearbeiten</a:t>
            </a:r>
            <a:endParaRPr lang="de-CH"/>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Rectangle 11"/>
          <p:cNvSpPr>
            <a:spLocks noGrp="1" noChangeArrowheads="1"/>
          </p:cNvSpPr>
          <p:nvPr>
            <p:ph type="dt" sz="half" idx="10"/>
          </p:nvPr>
        </p:nvSpPr>
        <p:spPr/>
        <p:txBody>
          <a:bodyPr/>
          <a:lstStyle>
            <a:lvl1pPr>
              <a:defRPr/>
            </a:lvl1pPr>
          </a:lstStyle>
          <a:p>
            <a:pPr>
              <a:defRPr/>
            </a:pPr>
            <a:endParaRPr lang="de-CH"/>
          </a:p>
        </p:txBody>
      </p:sp>
      <p:sp>
        <p:nvSpPr>
          <p:cNvPr id="6" name="Rectangle 12"/>
          <p:cNvSpPr>
            <a:spLocks noGrp="1" noChangeArrowheads="1"/>
          </p:cNvSpPr>
          <p:nvPr>
            <p:ph type="ftr" sz="quarter" idx="11"/>
          </p:nvPr>
        </p:nvSpPr>
        <p:spPr/>
        <p:txBody>
          <a:bodyPr/>
          <a:lstStyle>
            <a:lvl1pPr>
              <a:defRPr/>
            </a:lvl1pPr>
          </a:lstStyle>
          <a:p>
            <a:pPr>
              <a:defRPr/>
            </a:pPr>
            <a:endParaRPr lang="de-CH"/>
          </a:p>
        </p:txBody>
      </p:sp>
    </p:spTree>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lstStyle>
            <a:lvl1pPr algn="l">
              <a:defRPr sz="2000" b="1"/>
            </a:lvl1pPr>
          </a:lstStyle>
          <a:p>
            <a:r>
              <a:rPr lang="de-DE"/>
              <a:t>Titelmasterformat durch Klicken bearbeiten</a:t>
            </a:r>
            <a:endParaRPr lang="de-CH"/>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CH" noProof="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Rectangle 11"/>
          <p:cNvSpPr>
            <a:spLocks noGrp="1" noChangeArrowheads="1"/>
          </p:cNvSpPr>
          <p:nvPr>
            <p:ph type="dt" sz="half" idx="10"/>
          </p:nvPr>
        </p:nvSpPr>
        <p:spPr/>
        <p:txBody>
          <a:bodyPr/>
          <a:lstStyle>
            <a:lvl1pPr>
              <a:defRPr/>
            </a:lvl1pPr>
          </a:lstStyle>
          <a:p>
            <a:pPr>
              <a:defRPr/>
            </a:pPr>
            <a:endParaRPr lang="de-CH"/>
          </a:p>
        </p:txBody>
      </p:sp>
      <p:sp>
        <p:nvSpPr>
          <p:cNvPr id="6" name="Rectangle 12"/>
          <p:cNvSpPr>
            <a:spLocks noGrp="1" noChangeArrowheads="1"/>
          </p:cNvSpPr>
          <p:nvPr>
            <p:ph type="ftr" sz="quarter" idx="11"/>
          </p:nvPr>
        </p:nvSpPr>
        <p:spPr/>
        <p:txBody>
          <a:bodyPr/>
          <a:lstStyle>
            <a:lvl1pPr>
              <a:defRPr/>
            </a:lvl1pPr>
          </a:lstStyle>
          <a:p>
            <a:pPr>
              <a:defRPr/>
            </a:pPr>
            <a:endParaRPr lang="de-CH"/>
          </a:p>
        </p:txBody>
      </p:sp>
    </p:spTree>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0903" name="Rectangle 7"/>
          <p:cNvSpPr>
            <a:spLocks noChangeArrowheads="1"/>
          </p:cNvSpPr>
          <p:nvPr/>
        </p:nvSpPr>
        <p:spPr bwMode="gray">
          <a:xfrm>
            <a:off x="635000" y="657225"/>
            <a:ext cx="31750" cy="1052513"/>
          </a:xfrm>
          <a:prstGeom prst="rect">
            <a:avLst/>
          </a:prstGeom>
          <a:solidFill>
            <a:schemeClr val="bg2"/>
          </a:solidFill>
          <a:ln w="9525">
            <a:noFill/>
            <a:miter lim="800000"/>
            <a:headEnd/>
            <a:tailEnd/>
          </a:ln>
          <a:effectLst/>
        </p:spPr>
        <p:txBody>
          <a:bodyPr wrap="none" anchor="ctr"/>
          <a:lstStyle/>
          <a:p>
            <a:pPr algn="ctr">
              <a:defRPr/>
            </a:pPr>
            <a:endParaRPr kumimoji="1" lang="de-CH" sz="2400"/>
          </a:p>
        </p:txBody>
      </p:sp>
      <p:sp>
        <p:nvSpPr>
          <p:cNvPr id="80904" name="Rectangle 8"/>
          <p:cNvSpPr>
            <a:spLocks noChangeArrowheads="1"/>
          </p:cNvSpPr>
          <p:nvPr/>
        </p:nvSpPr>
        <p:spPr bwMode="gray">
          <a:xfrm>
            <a:off x="395288" y="1341438"/>
            <a:ext cx="8226425" cy="31750"/>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lgn="ctr">
              <a:defRPr/>
            </a:pPr>
            <a:endParaRPr kumimoji="1" lang="de-CH" sz="2400"/>
          </a:p>
        </p:txBody>
      </p:sp>
      <p:sp>
        <p:nvSpPr>
          <p:cNvPr id="1028" name="Rectangle 9"/>
          <p:cNvSpPr>
            <a:spLocks noGrp="1" noChangeArrowheads="1"/>
          </p:cNvSpPr>
          <p:nvPr>
            <p:ph type="title"/>
          </p:nvPr>
        </p:nvSpPr>
        <p:spPr bwMode="auto">
          <a:xfrm>
            <a:off x="1150938" y="214313"/>
            <a:ext cx="7793037" cy="982662"/>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de-CH"/>
              <a:t>Titelmasterformat durch Klicken bearbeiten</a:t>
            </a:r>
          </a:p>
        </p:txBody>
      </p:sp>
      <p:sp>
        <p:nvSpPr>
          <p:cNvPr id="1029" name="Rectangle 10"/>
          <p:cNvSpPr>
            <a:spLocks noGrp="1" noChangeArrowheads="1"/>
          </p:cNvSpPr>
          <p:nvPr>
            <p:ph type="body" idx="1"/>
          </p:nvPr>
        </p:nvSpPr>
        <p:spPr bwMode="auto">
          <a:xfrm>
            <a:off x="1182688" y="2017713"/>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de-CH"/>
              <a:t>Textmasterformate durch Klicken bearbeiten</a:t>
            </a:r>
          </a:p>
          <a:p>
            <a:pPr lvl="1"/>
            <a:r>
              <a:rPr lang="de-CH"/>
              <a:t>Zweite Ebene</a:t>
            </a:r>
          </a:p>
          <a:p>
            <a:pPr lvl="2"/>
            <a:r>
              <a:rPr lang="de-CH"/>
              <a:t>Dritte Ebene</a:t>
            </a:r>
          </a:p>
          <a:p>
            <a:pPr lvl="3"/>
            <a:r>
              <a:rPr lang="de-CH"/>
              <a:t>Vierte Ebene</a:t>
            </a:r>
          </a:p>
          <a:p>
            <a:pPr lvl="4"/>
            <a:r>
              <a:rPr lang="de-CH"/>
              <a:t>Fünfte Ebene</a:t>
            </a:r>
          </a:p>
        </p:txBody>
      </p:sp>
      <p:sp>
        <p:nvSpPr>
          <p:cNvPr id="80907" name="Rectangle 11"/>
          <p:cNvSpPr>
            <a:spLocks noGrp="1" noChangeArrowheads="1"/>
          </p:cNvSpPr>
          <p:nvPr>
            <p:ph type="dt" sz="half" idx="2"/>
          </p:nvPr>
        </p:nvSpPr>
        <p:spPr bwMode="auto">
          <a:xfrm>
            <a:off x="1162050" y="62436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lvl1pPr>
          </a:lstStyle>
          <a:p>
            <a:pPr>
              <a:defRPr/>
            </a:pPr>
            <a:endParaRPr lang="de-CH"/>
          </a:p>
        </p:txBody>
      </p:sp>
      <p:sp>
        <p:nvSpPr>
          <p:cNvPr id="80908" name="Rectangle 12"/>
          <p:cNvSpPr>
            <a:spLocks noGrp="1" noChangeArrowheads="1"/>
          </p:cNvSpPr>
          <p:nvPr>
            <p:ph type="ftr" sz="quarter" idx="3"/>
          </p:nvPr>
        </p:nvSpPr>
        <p:spPr bwMode="auto">
          <a:xfrm>
            <a:off x="3657600" y="6243638"/>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lvl1pPr>
          </a:lstStyle>
          <a:p>
            <a:pPr>
              <a:defRPr/>
            </a:pPr>
            <a:endParaRPr lang="de-CH"/>
          </a:p>
        </p:txBody>
      </p:sp>
      <p:sp>
        <p:nvSpPr>
          <p:cNvPr id="80912" name="Text Box 16"/>
          <p:cNvSpPr txBox="1">
            <a:spLocks noChangeArrowheads="1"/>
          </p:cNvSpPr>
          <p:nvPr userDrawn="1"/>
        </p:nvSpPr>
        <p:spPr bwMode="auto">
          <a:xfrm>
            <a:off x="8639175" y="0"/>
            <a:ext cx="504825" cy="274638"/>
          </a:xfrm>
          <a:prstGeom prst="rect">
            <a:avLst/>
          </a:prstGeom>
          <a:noFill/>
          <a:ln w="9525">
            <a:noFill/>
            <a:miter lim="800000"/>
            <a:headEnd/>
            <a:tailEnd/>
          </a:ln>
          <a:effectLst/>
        </p:spPr>
        <p:txBody>
          <a:bodyPr wrap="none">
            <a:spAutoFit/>
          </a:bodyPr>
          <a:lstStyle/>
          <a:p>
            <a:pPr>
              <a:defRPr/>
            </a:pPr>
            <a:fld id="{AA9315AE-FAAB-4B50-AE84-A98729B27817}" type="slidenum">
              <a:rPr lang="de-CH" sz="1200"/>
              <a:pPr>
                <a:defRPr/>
              </a:pPr>
              <a:t>‹Nr.›</a:t>
            </a:fld>
            <a:endParaRPr lang="de-CH" sz="1200"/>
          </a:p>
        </p:txBody>
      </p:sp>
      <p:pic>
        <p:nvPicPr>
          <p:cNvPr id="1033" name="Picture 18"/>
          <p:cNvPicPr>
            <a:picLocks noChangeAspect="1" noChangeArrowheads="1"/>
          </p:cNvPicPr>
          <p:nvPr userDrawn="1"/>
        </p:nvPicPr>
        <p:blipFill>
          <a:blip r:embed="rId14" cstate="print"/>
          <a:srcRect/>
          <a:stretch>
            <a:fillRect/>
          </a:stretch>
        </p:blipFill>
        <p:spPr bwMode="auto">
          <a:xfrm>
            <a:off x="0" y="31750"/>
            <a:ext cx="1042988" cy="949325"/>
          </a:xfrm>
          <a:prstGeom prst="rect">
            <a:avLst/>
          </a:prstGeom>
          <a:noFill/>
          <a:ln w="9525">
            <a:noFill/>
            <a:miter lim="800000"/>
            <a:headEnd/>
            <a:tailEnd/>
          </a:ln>
        </p:spPr>
      </p:pic>
      <p:grpSp>
        <p:nvGrpSpPr>
          <p:cNvPr id="1034" name="Group 19"/>
          <p:cNvGrpSpPr>
            <a:grpSpLocks/>
          </p:cNvGrpSpPr>
          <p:nvPr userDrawn="1"/>
        </p:nvGrpSpPr>
        <p:grpSpPr bwMode="auto">
          <a:xfrm>
            <a:off x="8723313" y="6437313"/>
            <a:ext cx="457200" cy="447675"/>
            <a:chOff x="5017" y="1253"/>
            <a:chExt cx="720" cy="704"/>
          </a:xfrm>
        </p:grpSpPr>
        <p:sp>
          <p:nvSpPr>
            <p:cNvPr id="80916" name="AutoShape 20"/>
            <p:cNvSpPr>
              <a:spLocks noChangeAspect="1" noChangeArrowheads="1"/>
            </p:cNvSpPr>
            <p:nvPr/>
          </p:nvSpPr>
          <p:spPr bwMode="auto">
            <a:xfrm rot="-5400000">
              <a:off x="5016" y="1254"/>
              <a:ext cx="704" cy="702"/>
            </a:xfrm>
            <a:prstGeom prst="rtTriangle">
              <a:avLst/>
            </a:prstGeom>
            <a:solidFill>
              <a:srgbClr val="000080"/>
            </a:solidFill>
            <a:ln w="9525">
              <a:solidFill>
                <a:srgbClr val="000000"/>
              </a:solidFill>
              <a:miter lim="800000"/>
              <a:headEnd/>
              <a:tailEnd/>
            </a:ln>
          </p:spPr>
          <p:txBody>
            <a:bodyPr/>
            <a:lstStyle/>
            <a:p>
              <a:pPr>
                <a:defRPr/>
              </a:pPr>
              <a:endParaRPr lang="de-CH"/>
            </a:p>
          </p:txBody>
        </p:sp>
        <p:sp>
          <p:nvSpPr>
            <p:cNvPr id="80917" name="Text Box 21"/>
            <p:cNvSpPr txBox="1">
              <a:spLocks noChangeArrowheads="1"/>
            </p:cNvSpPr>
            <p:nvPr/>
          </p:nvSpPr>
          <p:spPr bwMode="auto">
            <a:xfrm>
              <a:off x="5377" y="1598"/>
              <a:ext cx="360" cy="359"/>
            </a:xfrm>
            <a:prstGeom prst="rect">
              <a:avLst/>
            </a:prstGeom>
            <a:solidFill>
              <a:srgbClr val="000080"/>
            </a:solidFill>
            <a:ln w="9525">
              <a:noFill/>
              <a:miter lim="800000"/>
              <a:headEnd/>
              <a:tailEnd/>
            </a:ln>
          </p:spPr>
          <p:txBody>
            <a:bodyPr lIns="0" tIns="0" rIns="0" bIns="0"/>
            <a:lstStyle/>
            <a:p>
              <a:pPr>
                <a:defRPr/>
              </a:pPr>
              <a:r>
                <a:rPr lang="de-CH" sz="1200" b="1">
                  <a:solidFill>
                    <a:schemeClr val="bg1"/>
                  </a:solidFill>
                  <a:latin typeface="Arial" charset="0"/>
                </a:rPr>
                <a:t>VS</a:t>
              </a:r>
              <a:endParaRPr lang="de-DE" sz="1800">
                <a:solidFill>
                  <a:schemeClr val="bg1"/>
                </a:solidFill>
                <a:latin typeface="Arial" charset="0"/>
              </a:endParaRPr>
            </a:p>
          </p:txBody>
        </p:sp>
      </p:grpSp>
    </p:spTree>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 id="2147483790" r:id="rId11"/>
    <p:sldLayoutId id="2147483791" r:id="rId12"/>
  </p:sldLayoutIdLst>
  <p:transition spd="med">
    <p:fade/>
  </p:transition>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ahoma" pitchFamily="34" charset="0"/>
        </a:defRPr>
      </a:lvl2pPr>
      <a:lvl3pPr algn="l" rtl="0" eaLnBrk="0" fontAlgn="base" hangingPunct="0">
        <a:spcBef>
          <a:spcPct val="0"/>
        </a:spcBef>
        <a:spcAft>
          <a:spcPct val="0"/>
        </a:spcAft>
        <a:defRPr sz="4400">
          <a:solidFill>
            <a:schemeClr val="tx2"/>
          </a:solidFill>
          <a:latin typeface="Tahoma" pitchFamily="34" charset="0"/>
        </a:defRPr>
      </a:lvl3pPr>
      <a:lvl4pPr algn="l" rtl="0" eaLnBrk="0" fontAlgn="base" hangingPunct="0">
        <a:spcBef>
          <a:spcPct val="0"/>
        </a:spcBef>
        <a:spcAft>
          <a:spcPct val="0"/>
        </a:spcAft>
        <a:defRPr sz="4400">
          <a:solidFill>
            <a:schemeClr val="tx2"/>
          </a:solidFill>
          <a:latin typeface="Tahoma" pitchFamily="34" charset="0"/>
        </a:defRPr>
      </a:lvl4pPr>
      <a:lvl5pPr algn="l" rtl="0" eaLnBrk="0" fontAlgn="base" hangingPunct="0">
        <a:spcBef>
          <a:spcPct val="0"/>
        </a:spcBef>
        <a:spcAft>
          <a:spcPct val="0"/>
        </a:spcAft>
        <a:defRPr sz="4400">
          <a:solidFill>
            <a:schemeClr val="tx2"/>
          </a:solidFill>
          <a:latin typeface="Tahoma" pitchFamily="34" charset="0"/>
        </a:defRPr>
      </a:lvl5pPr>
      <a:lvl6pPr marL="457200" algn="l" rtl="0" fontAlgn="base">
        <a:spcBef>
          <a:spcPct val="0"/>
        </a:spcBef>
        <a:spcAft>
          <a:spcPct val="0"/>
        </a:spcAft>
        <a:defRPr sz="4400">
          <a:solidFill>
            <a:schemeClr val="tx2"/>
          </a:solidFill>
          <a:latin typeface="Tahoma" pitchFamily="34" charset="0"/>
        </a:defRPr>
      </a:lvl6pPr>
      <a:lvl7pPr marL="914400" algn="l" rtl="0" fontAlgn="base">
        <a:spcBef>
          <a:spcPct val="0"/>
        </a:spcBef>
        <a:spcAft>
          <a:spcPct val="0"/>
        </a:spcAft>
        <a:defRPr sz="4400">
          <a:solidFill>
            <a:schemeClr val="tx2"/>
          </a:solidFill>
          <a:latin typeface="Tahoma" pitchFamily="34" charset="0"/>
        </a:defRPr>
      </a:lvl7pPr>
      <a:lvl8pPr marL="1371600" algn="l" rtl="0" fontAlgn="base">
        <a:spcBef>
          <a:spcPct val="0"/>
        </a:spcBef>
        <a:spcAft>
          <a:spcPct val="0"/>
        </a:spcAft>
        <a:defRPr sz="4400">
          <a:solidFill>
            <a:schemeClr val="tx2"/>
          </a:solidFill>
          <a:latin typeface="Tahoma" pitchFamily="34" charset="0"/>
        </a:defRPr>
      </a:lvl8pPr>
      <a:lvl9pPr marL="1828800" algn="l" rtl="0" fontAlgn="base">
        <a:spcBef>
          <a:spcPct val="0"/>
        </a:spcBef>
        <a:spcAft>
          <a:spcPct val="0"/>
        </a:spcAft>
        <a:defRPr sz="4400">
          <a:solidFill>
            <a:schemeClr val="tx2"/>
          </a:solidFill>
          <a:latin typeface="Tahoma" pitchFamily="34" charset="0"/>
        </a:defRPr>
      </a:lvl9pPr>
    </p:titleStyle>
    <p:bodyStyle>
      <a:lvl1pPr marL="342900" indent="-342900" algn="l" rtl="0" eaLnBrk="0" fontAlgn="base" hangingPunct="0">
        <a:spcBef>
          <a:spcPct val="20000"/>
        </a:spcBef>
        <a:spcAft>
          <a:spcPct val="0"/>
        </a:spcAft>
        <a:buClr>
          <a:schemeClr val="folHlink"/>
        </a:buClr>
        <a:buSzPct val="60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itchFamily="2" charset="2"/>
        <a:buChar char="n"/>
        <a:defRPr sz="2800">
          <a:solidFill>
            <a:schemeClr val="tx1"/>
          </a:solidFill>
          <a:latin typeface="+mn-lt"/>
        </a:defRPr>
      </a:lvl2pPr>
      <a:lvl3pPr marL="1143000" indent="-228600" algn="l" rtl="0" eaLnBrk="0" fontAlgn="base" hangingPunct="0">
        <a:spcBef>
          <a:spcPct val="20000"/>
        </a:spcBef>
        <a:spcAft>
          <a:spcPct val="0"/>
        </a:spcAft>
        <a:buClr>
          <a:schemeClr val="folHlink"/>
        </a:buClr>
        <a:buSzPct val="50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55000"/>
        <a:buFont typeface="Wingdings"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mn-lt"/>
        </a:defRPr>
      </a:lvl5pPr>
      <a:lvl6pPr marL="25146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6pPr>
      <a:lvl7pPr marL="29718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7pPr>
      <a:lvl8pPr marL="34290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8pPr>
      <a:lvl9pPr marL="38862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audio" Target="file:///C:\Users\Volmar\Desktop\D%20sch&#252;aleri.wav" TargetMode="Externa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9.wm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wm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ctrTitle"/>
          </p:nvPr>
        </p:nvSpPr>
        <p:spPr/>
        <p:txBody>
          <a:bodyPr/>
          <a:lstStyle/>
          <a:p>
            <a:pPr eaLnBrk="1" hangingPunct="1"/>
            <a:r>
              <a:rPr lang="de-CH" sz="5400" b="1"/>
              <a:t>Die Walsersprache</a:t>
            </a:r>
          </a:p>
        </p:txBody>
      </p:sp>
      <p:sp>
        <p:nvSpPr>
          <p:cNvPr id="14339" name="Rectangle 5"/>
          <p:cNvSpPr>
            <a:spLocks noGrp="1" noChangeArrowheads="1"/>
          </p:cNvSpPr>
          <p:nvPr>
            <p:ph type="subTitle" idx="1"/>
          </p:nvPr>
        </p:nvSpPr>
        <p:spPr>
          <a:xfrm>
            <a:off x="1371600" y="3886200"/>
            <a:ext cx="5648325" cy="1752600"/>
          </a:xfrm>
        </p:spPr>
        <p:txBody>
          <a:bodyPr/>
          <a:lstStyle/>
          <a:p>
            <a:pPr algn="l" eaLnBrk="1" hangingPunct="1"/>
            <a:r>
              <a:rPr lang="de-CH" sz="4400"/>
              <a:t>Erstellt durch:</a:t>
            </a:r>
          </a:p>
          <a:p>
            <a:pPr algn="r" eaLnBrk="1" hangingPunct="1"/>
            <a:r>
              <a:rPr lang="de-CH" sz="2000"/>
              <a:t>Volmar Schmid, Furkastrasse 26, 3900 Brig +4127 923 93 35; volmar.schmid@bluewin.ch </a:t>
            </a:r>
            <a:endParaRPr lang="de-DE" sz="2000"/>
          </a:p>
        </p:txBody>
      </p:sp>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defRPr/>
            </a:pPr>
            <a:r>
              <a:rPr lang="de-CH" sz="4000" b="1" dirty="0">
                <a:effectLst>
                  <a:outerShdw blurRad="38100" dist="38100" dir="2700000" algn="tl">
                    <a:srgbClr val="000000">
                      <a:alpha val="43137"/>
                    </a:srgbClr>
                  </a:outerShdw>
                </a:effectLst>
              </a:rPr>
              <a:t>Grammatikalische Merkmale</a:t>
            </a:r>
          </a:p>
        </p:txBody>
      </p:sp>
      <p:graphicFrame>
        <p:nvGraphicFramePr>
          <p:cNvPr id="7" name="Tabelle 6"/>
          <p:cNvGraphicFramePr>
            <a:graphicFrameLocks noGrp="1"/>
          </p:cNvGraphicFramePr>
          <p:nvPr/>
        </p:nvGraphicFramePr>
        <p:xfrm>
          <a:off x="395288" y="1773238"/>
          <a:ext cx="8352928" cy="4288917"/>
        </p:xfrm>
        <a:graphic>
          <a:graphicData uri="http://schemas.openxmlformats.org/drawingml/2006/table">
            <a:tbl>
              <a:tblPr/>
              <a:tblGrid>
                <a:gridCol w="3240360">
                  <a:extLst>
                    <a:ext uri="{9D8B030D-6E8A-4147-A177-3AD203B41FA5}">
                      <a16:colId xmlns:a16="http://schemas.microsoft.com/office/drawing/2014/main" val="20000"/>
                    </a:ext>
                  </a:extLst>
                </a:gridCol>
                <a:gridCol w="936104">
                  <a:extLst>
                    <a:ext uri="{9D8B030D-6E8A-4147-A177-3AD203B41FA5}">
                      <a16:colId xmlns:a16="http://schemas.microsoft.com/office/drawing/2014/main" val="20001"/>
                    </a:ext>
                  </a:extLst>
                </a:gridCol>
                <a:gridCol w="4176464">
                  <a:extLst>
                    <a:ext uri="{9D8B030D-6E8A-4147-A177-3AD203B41FA5}">
                      <a16:colId xmlns:a16="http://schemas.microsoft.com/office/drawing/2014/main" val="20002"/>
                    </a:ext>
                  </a:extLst>
                </a:gridCol>
              </a:tblGrid>
              <a:tr h="0">
                <a:tc>
                  <a:txBody>
                    <a:bodyPr/>
                    <a:lstStyle/>
                    <a:p>
                      <a:pPr>
                        <a:lnSpc>
                          <a:spcPct val="115000"/>
                        </a:lnSpc>
                        <a:spcAft>
                          <a:spcPts val="0"/>
                        </a:spcAft>
                      </a:pPr>
                      <a:r>
                        <a:rPr lang="de-CH" sz="2800" b="1" dirty="0">
                          <a:solidFill>
                            <a:srgbClr val="0070C0"/>
                          </a:solidFill>
                          <a:latin typeface="Calibri"/>
                          <a:ea typeface="Calibri"/>
                          <a:cs typeface="Times New Roman"/>
                        </a:rPr>
                        <a:t>Pluralendung </a:t>
                      </a:r>
                      <a:endParaRPr lang="de-CH" sz="1600" dirty="0">
                        <a:latin typeface="Calibri"/>
                        <a:ea typeface="Calibri"/>
                        <a:cs typeface="Times New Roman"/>
                      </a:endParaRPr>
                    </a:p>
                  </a:txBody>
                  <a:tcPr marL="68580" marR="68580" marT="0" marB="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1DD"/>
                    </a:solidFill>
                  </a:tcPr>
                </a:tc>
                <a:tc>
                  <a:txBody>
                    <a:bodyPr/>
                    <a:lstStyle/>
                    <a:p>
                      <a:pPr algn="ctr">
                        <a:lnSpc>
                          <a:spcPct val="115000"/>
                        </a:lnSpc>
                        <a:spcAft>
                          <a:spcPts val="0"/>
                        </a:spcAft>
                      </a:pPr>
                      <a:r>
                        <a:rPr lang="de-CH" sz="2800" b="1">
                          <a:solidFill>
                            <a:srgbClr val="C00000"/>
                          </a:solidFill>
                          <a:latin typeface="Calibri"/>
                          <a:ea typeface="Calibri"/>
                          <a:cs typeface="Times New Roman"/>
                        </a:rPr>
                        <a:t>- ini</a:t>
                      </a:r>
                      <a:endParaRPr lang="de-CH" sz="1600">
                        <a:latin typeface="Calibri"/>
                        <a:ea typeface="Calibri"/>
                        <a:cs typeface="Times New Roman"/>
                      </a:endParaRPr>
                    </a:p>
                  </a:txBody>
                  <a:tcPr marL="68580" marR="68580"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de-CH" sz="2000" i="1">
                          <a:latin typeface="Calibri"/>
                          <a:ea typeface="Calibri"/>
                          <a:cs typeface="Times New Roman"/>
                        </a:rPr>
                        <a:t>Frowwini, Mannjini, Hämmlini</a:t>
                      </a:r>
                      <a:endParaRPr lang="de-CH" sz="16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0">
                <a:tc>
                  <a:txBody>
                    <a:bodyPr/>
                    <a:lstStyle/>
                    <a:p>
                      <a:pPr>
                        <a:lnSpc>
                          <a:spcPct val="115000"/>
                        </a:lnSpc>
                        <a:spcAft>
                          <a:spcPts val="0"/>
                        </a:spcAft>
                      </a:pPr>
                      <a:r>
                        <a:rPr lang="de-CH" sz="2800" b="1">
                          <a:solidFill>
                            <a:srgbClr val="0070C0"/>
                          </a:solidFill>
                          <a:latin typeface="Calibri"/>
                          <a:ea typeface="Calibri"/>
                          <a:cs typeface="Times New Roman"/>
                        </a:rPr>
                        <a:t>Diminuitivendung</a:t>
                      </a:r>
                      <a:endParaRPr lang="de-CH" sz="1600">
                        <a:latin typeface="Calibri"/>
                        <a:ea typeface="Calibri"/>
                        <a:cs typeface="Times New Roman"/>
                      </a:endParaRPr>
                    </a:p>
                  </a:txBody>
                  <a:tcPr marL="68580" marR="68580" marT="0" marB="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1DD"/>
                    </a:solidFill>
                  </a:tcPr>
                </a:tc>
                <a:tc>
                  <a:txBody>
                    <a:bodyPr/>
                    <a:lstStyle/>
                    <a:p>
                      <a:pPr algn="ctr">
                        <a:lnSpc>
                          <a:spcPct val="115000"/>
                        </a:lnSpc>
                        <a:spcAft>
                          <a:spcPts val="0"/>
                        </a:spcAft>
                      </a:pPr>
                      <a:r>
                        <a:rPr lang="de-CH" sz="2800" b="1">
                          <a:solidFill>
                            <a:srgbClr val="C00000"/>
                          </a:solidFill>
                          <a:latin typeface="Calibri"/>
                          <a:ea typeface="Calibri"/>
                          <a:cs typeface="Times New Roman"/>
                        </a:rPr>
                        <a:t>-ji</a:t>
                      </a:r>
                      <a:endParaRPr lang="de-CH" sz="1600">
                        <a:latin typeface="Calibri"/>
                        <a:ea typeface="Calibri"/>
                        <a:cs typeface="Times New Roman"/>
                      </a:endParaRPr>
                    </a:p>
                  </a:txBody>
                  <a:tcPr marL="68580" marR="68580"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de-CH" sz="2000" i="1" dirty="0" err="1">
                          <a:latin typeface="Calibri"/>
                          <a:ea typeface="Calibri"/>
                          <a:cs typeface="Times New Roman"/>
                        </a:rPr>
                        <a:t>Meitji</a:t>
                      </a:r>
                      <a:r>
                        <a:rPr lang="de-CH" sz="2000" i="1" dirty="0">
                          <a:latin typeface="Calibri"/>
                          <a:ea typeface="Calibri"/>
                          <a:cs typeface="Times New Roman"/>
                        </a:rPr>
                        <a:t>, </a:t>
                      </a:r>
                      <a:r>
                        <a:rPr lang="de-CH" sz="2000" i="1" dirty="0" err="1">
                          <a:latin typeface="Calibri"/>
                          <a:ea typeface="Calibri"/>
                          <a:cs typeface="Times New Roman"/>
                        </a:rPr>
                        <a:t>Mooji</a:t>
                      </a:r>
                      <a:r>
                        <a:rPr lang="de-CH" sz="2000" i="1" dirty="0">
                          <a:latin typeface="Calibri"/>
                          <a:ea typeface="Calibri"/>
                          <a:cs typeface="Times New Roman"/>
                        </a:rPr>
                        <a:t>, </a:t>
                      </a:r>
                      <a:r>
                        <a:rPr lang="de-CH" sz="2000" i="1" dirty="0" err="1">
                          <a:latin typeface="Calibri"/>
                          <a:ea typeface="Calibri"/>
                          <a:cs typeface="Times New Roman"/>
                        </a:rPr>
                        <a:t>Bäichji</a:t>
                      </a:r>
                      <a:endParaRPr lang="de-CH" sz="16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0">
                <a:tc>
                  <a:txBody>
                    <a:bodyPr/>
                    <a:lstStyle/>
                    <a:p>
                      <a:pPr>
                        <a:lnSpc>
                          <a:spcPct val="115000"/>
                        </a:lnSpc>
                        <a:spcAft>
                          <a:spcPts val="0"/>
                        </a:spcAft>
                      </a:pPr>
                      <a:r>
                        <a:rPr lang="de-CH" sz="2800" b="1">
                          <a:solidFill>
                            <a:srgbClr val="0070C0"/>
                          </a:solidFill>
                          <a:latin typeface="Calibri"/>
                          <a:ea typeface="Calibri"/>
                          <a:cs typeface="Times New Roman"/>
                        </a:rPr>
                        <a:t>Vorangestellter Genitiv</a:t>
                      </a:r>
                      <a:endParaRPr lang="de-CH" sz="1600">
                        <a:latin typeface="Calibri"/>
                        <a:ea typeface="Calibri"/>
                        <a:cs typeface="Times New Roman"/>
                      </a:endParaRPr>
                    </a:p>
                  </a:txBody>
                  <a:tcPr marL="68580" marR="68580" marT="0" marB="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1DD"/>
                    </a:solidFill>
                  </a:tcPr>
                </a:tc>
                <a:tc>
                  <a:txBody>
                    <a:bodyPr/>
                    <a:lstStyle/>
                    <a:p>
                      <a:pPr algn="ctr">
                        <a:lnSpc>
                          <a:spcPct val="115000"/>
                        </a:lnSpc>
                        <a:spcAft>
                          <a:spcPts val="0"/>
                        </a:spcAft>
                      </a:pPr>
                      <a:endParaRPr lang="de-CH" sz="1600">
                        <a:latin typeface="Calibri"/>
                        <a:ea typeface="Calibri"/>
                        <a:cs typeface="Times New Roman"/>
                      </a:endParaRPr>
                    </a:p>
                  </a:txBody>
                  <a:tcPr marL="68580" marR="68580"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de-CH" sz="2000" i="1">
                          <a:latin typeface="Calibri"/>
                          <a:ea typeface="Calibri"/>
                          <a:cs typeface="Times New Roman"/>
                        </a:rPr>
                        <a:t>ds Vattersch Hüet, ds Müetersch Trukkilti</a:t>
                      </a:r>
                      <a:endParaRPr lang="de-CH" sz="16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0">
                <a:tc>
                  <a:txBody>
                    <a:bodyPr/>
                    <a:lstStyle/>
                    <a:p>
                      <a:pPr>
                        <a:lnSpc>
                          <a:spcPct val="115000"/>
                        </a:lnSpc>
                        <a:spcAft>
                          <a:spcPts val="0"/>
                        </a:spcAft>
                      </a:pPr>
                      <a:r>
                        <a:rPr lang="de-CH" sz="2800" b="1">
                          <a:solidFill>
                            <a:srgbClr val="0070C0"/>
                          </a:solidFill>
                          <a:latin typeface="Calibri"/>
                          <a:ea typeface="Calibri"/>
                          <a:cs typeface="Times New Roman"/>
                        </a:rPr>
                        <a:t>Versächlichung</a:t>
                      </a:r>
                      <a:endParaRPr lang="de-CH" sz="1600">
                        <a:latin typeface="Calibri"/>
                        <a:ea typeface="Calibri"/>
                        <a:cs typeface="Times New Roman"/>
                      </a:endParaRPr>
                    </a:p>
                  </a:txBody>
                  <a:tcPr marL="68580" marR="68580" marT="0" marB="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1DD"/>
                    </a:solidFill>
                  </a:tcPr>
                </a:tc>
                <a:tc>
                  <a:txBody>
                    <a:bodyPr/>
                    <a:lstStyle/>
                    <a:p>
                      <a:pPr algn="ctr">
                        <a:lnSpc>
                          <a:spcPct val="115000"/>
                        </a:lnSpc>
                        <a:spcAft>
                          <a:spcPts val="0"/>
                        </a:spcAft>
                      </a:pPr>
                      <a:endParaRPr lang="de-CH" sz="1600">
                        <a:latin typeface="Calibri"/>
                        <a:ea typeface="Calibri"/>
                        <a:cs typeface="Times New Roman"/>
                      </a:endParaRPr>
                    </a:p>
                  </a:txBody>
                  <a:tcPr marL="68580" marR="68580"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de-CH" sz="2000" i="1">
                          <a:latin typeface="Calibri"/>
                          <a:ea typeface="Calibri"/>
                          <a:cs typeface="Times New Roman"/>
                        </a:rPr>
                        <a:t>ds Schmidji, ds Räkti, ds Leetschi, as Bärni</a:t>
                      </a:r>
                      <a:endParaRPr lang="de-CH" sz="16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0">
                <a:tc>
                  <a:txBody>
                    <a:bodyPr/>
                    <a:lstStyle/>
                    <a:p>
                      <a:pPr>
                        <a:lnSpc>
                          <a:spcPct val="115000"/>
                        </a:lnSpc>
                        <a:spcAft>
                          <a:spcPts val="0"/>
                        </a:spcAft>
                      </a:pPr>
                      <a:r>
                        <a:rPr lang="de-CH" sz="2800" b="1">
                          <a:solidFill>
                            <a:srgbClr val="0070C0"/>
                          </a:solidFill>
                          <a:latin typeface="Calibri"/>
                          <a:ea typeface="Calibri"/>
                          <a:cs typeface="Times New Roman"/>
                        </a:rPr>
                        <a:t>Dreiförmiger Plural bei Normalverben</a:t>
                      </a:r>
                      <a:endParaRPr lang="de-CH" sz="1600">
                        <a:latin typeface="Calibri"/>
                        <a:ea typeface="Calibri"/>
                        <a:cs typeface="Times New Roman"/>
                      </a:endParaRPr>
                    </a:p>
                  </a:txBody>
                  <a:tcPr marL="68580" marR="68580" marT="0" marB="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EAF1DD"/>
                    </a:solidFill>
                  </a:tcPr>
                </a:tc>
                <a:tc gridSpan="2">
                  <a:txBody>
                    <a:bodyPr/>
                    <a:lstStyle/>
                    <a:p>
                      <a:pPr>
                        <a:lnSpc>
                          <a:spcPct val="115000"/>
                        </a:lnSpc>
                        <a:spcAft>
                          <a:spcPts val="0"/>
                        </a:spcAft>
                      </a:pPr>
                      <a:r>
                        <a:rPr lang="de-CH" sz="2000" b="1" i="1" dirty="0">
                          <a:solidFill>
                            <a:srgbClr val="C00000"/>
                          </a:solidFill>
                          <a:latin typeface="Calibri"/>
                          <a:ea typeface="Calibri"/>
                          <a:cs typeface="Times New Roman"/>
                        </a:rPr>
                        <a:t>Wallis</a:t>
                      </a:r>
                      <a:r>
                        <a:rPr lang="de-CH" sz="2000" i="1" dirty="0">
                          <a:latin typeface="Calibri"/>
                          <a:ea typeface="Calibri"/>
                          <a:cs typeface="Times New Roman"/>
                        </a:rPr>
                        <a:t>: </a:t>
                      </a:r>
                      <a:r>
                        <a:rPr lang="de-CH" sz="2000" i="1" dirty="0" err="1">
                          <a:latin typeface="Calibri"/>
                          <a:ea typeface="Calibri"/>
                          <a:cs typeface="Times New Roman"/>
                        </a:rPr>
                        <a:t>wier</a:t>
                      </a:r>
                      <a:r>
                        <a:rPr lang="de-CH" sz="2000" i="1" dirty="0">
                          <a:latin typeface="Calibri"/>
                          <a:ea typeface="Calibri"/>
                          <a:cs typeface="Times New Roman"/>
                        </a:rPr>
                        <a:t> mache, </a:t>
                      </a:r>
                      <a:r>
                        <a:rPr lang="de-CH" sz="2000" i="1" dirty="0" err="1">
                          <a:latin typeface="Calibri"/>
                          <a:ea typeface="Calibri"/>
                          <a:cs typeface="Times New Roman"/>
                        </a:rPr>
                        <a:t>ier</a:t>
                      </a:r>
                      <a:r>
                        <a:rPr lang="de-CH" sz="2000" i="1" dirty="0">
                          <a:latin typeface="Calibri"/>
                          <a:ea typeface="Calibri"/>
                          <a:cs typeface="Times New Roman"/>
                        </a:rPr>
                        <a:t> machet, </a:t>
                      </a:r>
                      <a:r>
                        <a:rPr lang="de-CH" sz="2000" i="1" dirty="0" err="1">
                          <a:latin typeface="Calibri"/>
                          <a:ea typeface="Calibri"/>
                          <a:cs typeface="Times New Roman"/>
                        </a:rPr>
                        <a:t>schii</a:t>
                      </a:r>
                      <a:r>
                        <a:rPr lang="de-CH" sz="2000" i="1" dirty="0">
                          <a:latin typeface="Calibri"/>
                          <a:ea typeface="Calibri"/>
                          <a:cs typeface="Times New Roman"/>
                        </a:rPr>
                        <a:t> </a:t>
                      </a:r>
                      <a:r>
                        <a:rPr lang="de-CH" sz="2000" i="1" dirty="0" err="1">
                          <a:latin typeface="Calibri"/>
                          <a:ea typeface="Calibri"/>
                          <a:cs typeface="Times New Roman"/>
                        </a:rPr>
                        <a:t>machent</a:t>
                      </a:r>
                      <a:endParaRPr lang="de-CH" sz="1600" dirty="0">
                        <a:latin typeface="Calibri"/>
                        <a:ea typeface="Calibri"/>
                        <a:cs typeface="Times New Roman"/>
                      </a:endParaRPr>
                    </a:p>
                    <a:p>
                      <a:pPr>
                        <a:lnSpc>
                          <a:spcPct val="115000"/>
                        </a:lnSpc>
                        <a:spcAft>
                          <a:spcPts val="0"/>
                        </a:spcAft>
                      </a:pPr>
                      <a:r>
                        <a:rPr lang="de-CH" sz="2000" b="1" i="1" dirty="0">
                          <a:solidFill>
                            <a:srgbClr val="C00000"/>
                          </a:solidFill>
                          <a:latin typeface="Calibri"/>
                          <a:ea typeface="Calibri"/>
                          <a:cs typeface="Times New Roman"/>
                        </a:rPr>
                        <a:t>Westl. Mittelland:</a:t>
                      </a:r>
                      <a:r>
                        <a:rPr lang="de-CH" sz="2000" i="1" dirty="0">
                          <a:latin typeface="Calibri"/>
                          <a:ea typeface="Calibri"/>
                          <a:cs typeface="Times New Roman"/>
                        </a:rPr>
                        <a:t> </a:t>
                      </a:r>
                      <a:r>
                        <a:rPr lang="de-CH" sz="2000" i="1" dirty="0" err="1">
                          <a:latin typeface="Calibri"/>
                          <a:ea typeface="Calibri"/>
                          <a:cs typeface="Times New Roman"/>
                        </a:rPr>
                        <a:t>mier</a:t>
                      </a:r>
                      <a:r>
                        <a:rPr lang="de-CH" sz="2000" i="1" dirty="0">
                          <a:latin typeface="Calibri"/>
                          <a:ea typeface="Calibri"/>
                          <a:cs typeface="Times New Roman"/>
                        </a:rPr>
                        <a:t> mache, </a:t>
                      </a:r>
                      <a:r>
                        <a:rPr lang="de-CH" sz="2000" i="1" dirty="0" err="1">
                          <a:latin typeface="Calibri"/>
                          <a:ea typeface="Calibri"/>
                          <a:cs typeface="Times New Roman"/>
                        </a:rPr>
                        <a:t>dier</a:t>
                      </a:r>
                      <a:r>
                        <a:rPr lang="de-CH" sz="2000" i="1" dirty="0">
                          <a:latin typeface="Calibri"/>
                          <a:ea typeface="Calibri"/>
                          <a:cs typeface="Times New Roman"/>
                        </a:rPr>
                        <a:t> </a:t>
                      </a:r>
                      <a:r>
                        <a:rPr lang="de-CH" sz="2000" i="1" dirty="0" err="1">
                          <a:latin typeface="Calibri"/>
                          <a:ea typeface="Calibri"/>
                          <a:cs typeface="Times New Roman"/>
                        </a:rPr>
                        <a:t>mached</a:t>
                      </a:r>
                      <a:r>
                        <a:rPr lang="de-CH" sz="2000" i="1" dirty="0">
                          <a:latin typeface="Calibri"/>
                          <a:ea typeface="Calibri"/>
                          <a:cs typeface="Times New Roman"/>
                        </a:rPr>
                        <a:t>/-i, si </a:t>
                      </a:r>
                      <a:r>
                        <a:rPr lang="de-CH" sz="2000" i="1" dirty="0" err="1">
                          <a:latin typeface="Calibri"/>
                          <a:ea typeface="Calibri"/>
                          <a:cs typeface="Times New Roman"/>
                        </a:rPr>
                        <a:t>mached</a:t>
                      </a:r>
                      <a:r>
                        <a:rPr lang="de-CH" sz="2000" i="1" dirty="0">
                          <a:latin typeface="Calibri"/>
                          <a:ea typeface="Calibri"/>
                          <a:cs typeface="Times New Roman"/>
                        </a:rPr>
                        <a:t>/-</a:t>
                      </a:r>
                      <a:r>
                        <a:rPr lang="de-CH" sz="2000" i="1" dirty="0" err="1">
                          <a:latin typeface="Calibri"/>
                          <a:ea typeface="Calibri"/>
                          <a:cs typeface="Times New Roman"/>
                        </a:rPr>
                        <a:t>id</a:t>
                      </a:r>
                      <a:endParaRPr lang="de-CH" sz="1600" dirty="0">
                        <a:latin typeface="Calibri"/>
                        <a:ea typeface="Calibri"/>
                        <a:cs typeface="Times New Roman"/>
                      </a:endParaRPr>
                    </a:p>
                    <a:p>
                      <a:pPr>
                        <a:lnSpc>
                          <a:spcPct val="115000"/>
                        </a:lnSpc>
                        <a:spcAft>
                          <a:spcPts val="0"/>
                        </a:spcAft>
                      </a:pPr>
                      <a:r>
                        <a:rPr lang="de-CH" sz="2000" b="1" i="1" dirty="0">
                          <a:solidFill>
                            <a:srgbClr val="C00000"/>
                          </a:solidFill>
                          <a:latin typeface="Calibri"/>
                          <a:ea typeface="Calibri"/>
                          <a:cs typeface="Times New Roman"/>
                        </a:rPr>
                        <a:t>Östl. Mittelland:</a:t>
                      </a:r>
                      <a:r>
                        <a:rPr lang="de-CH" sz="2000" i="1" dirty="0">
                          <a:latin typeface="Calibri"/>
                          <a:ea typeface="Calibri"/>
                          <a:cs typeface="Times New Roman"/>
                        </a:rPr>
                        <a:t> </a:t>
                      </a:r>
                      <a:r>
                        <a:rPr lang="de-CH" sz="2000" i="1" dirty="0" err="1">
                          <a:latin typeface="Calibri"/>
                          <a:ea typeface="Calibri"/>
                          <a:cs typeface="Times New Roman"/>
                        </a:rPr>
                        <a:t>miir</a:t>
                      </a:r>
                      <a:r>
                        <a:rPr lang="de-CH" sz="2000" i="1" dirty="0">
                          <a:latin typeface="Calibri"/>
                          <a:ea typeface="Calibri"/>
                          <a:cs typeface="Times New Roman"/>
                        </a:rPr>
                        <a:t> </a:t>
                      </a:r>
                      <a:r>
                        <a:rPr lang="de-CH" sz="2000" i="1" dirty="0" err="1">
                          <a:latin typeface="Calibri"/>
                          <a:ea typeface="Calibri"/>
                          <a:cs typeface="Times New Roman"/>
                        </a:rPr>
                        <a:t>mached</a:t>
                      </a:r>
                      <a:r>
                        <a:rPr lang="de-CH" sz="2000" i="1" dirty="0">
                          <a:latin typeface="Calibri"/>
                          <a:ea typeface="Calibri"/>
                          <a:cs typeface="Times New Roman"/>
                        </a:rPr>
                        <a:t>/-</a:t>
                      </a:r>
                      <a:r>
                        <a:rPr lang="de-CH" sz="2000" i="1" dirty="0" err="1">
                          <a:latin typeface="Calibri"/>
                          <a:ea typeface="Calibri"/>
                          <a:cs typeface="Times New Roman"/>
                        </a:rPr>
                        <a:t>id</a:t>
                      </a:r>
                      <a:r>
                        <a:rPr lang="de-CH" sz="2000" i="1" dirty="0">
                          <a:latin typeface="Calibri"/>
                          <a:ea typeface="Calibri"/>
                          <a:cs typeface="Times New Roman"/>
                        </a:rPr>
                        <a:t>, </a:t>
                      </a:r>
                      <a:r>
                        <a:rPr lang="de-CH" sz="2000" i="1" dirty="0" err="1">
                          <a:latin typeface="Calibri"/>
                          <a:ea typeface="Calibri"/>
                          <a:cs typeface="Times New Roman"/>
                        </a:rPr>
                        <a:t>dier</a:t>
                      </a:r>
                      <a:r>
                        <a:rPr lang="de-CH" sz="2000" i="1" dirty="0">
                          <a:latin typeface="Calibri"/>
                          <a:ea typeface="Calibri"/>
                          <a:cs typeface="Times New Roman"/>
                        </a:rPr>
                        <a:t> </a:t>
                      </a:r>
                      <a:r>
                        <a:rPr lang="de-CH" sz="2000" i="1" dirty="0" err="1">
                          <a:latin typeface="Calibri"/>
                          <a:ea typeface="Calibri"/>
                          <a:cs typeface="Times New Roman"/>
                        </a:rPr>
                        <a:t>mached</a:t>
                      </a:r>
                      <a:r>
                        <a:rPr lang="de-CH" sz="2000" i="1" dirty="0">
                          <a:latin typeface="Calibri"/>
                          <a:ea typeface="Calibri"/>
                          <a:cs typeface="Times New Roman"/>
                        </a:rPr>
                        <a:t>/-</a:t>
                      </a:r>
                      <a:r>
                        <a:rPr lang="de-CH" sz="2000" i="1" dirty="0" err="1">
                          <a:latin typeface="Calibri"/>
                          <a:ea typeface="Calibri"/>
                          <a:cs typeface="Times New Roman"/>
                        </a:rPr>
                        <a:t>id</a:t>
                      </a:r>
                      <a:r>
                        <a:rPr lang="de-CH" sz="2000" i="1" dirty="0">
                          <a:latin typeface="Calibri"/>
                          <a:ea typeface="Calibri"/>
                          <a:cs typeface="Times New Roman"/>
                        </a:rPr>
                        <a:t>, si </a:t>
                      </a:r>
                      <a:r>
                        <a:rPr lang="de-CH" sz="2000" i="1" dirty="0" err="1">
                          <a:latin typeface="Calibri"/>
                          <a:ea typeface="Calibri"/>
                          <a:cs typeface="Times New Roman"/>
                        </a:rPr>
                        <a:t>mached</a:t>
                      </a:r>
                      <a:r>
                        <a:rPr lang="de-CH" sz="2000" i="1" dirty="0">
                          <a:latin typeface="Calibri"/>
                          <a:ea typeface="Calibri"/>
                          <a:cs typeface="Times New Roman"/>
                        </a:rPr>
                        <a:t>/-</a:t>
                      </a:r>
                      <a:r>
                        <a:rPr lang="de-CH" sz="2000" i="1" dirty="0" err="1">
                          <a:latin typeface="Calibri"/>
                          <a:ea typeface="Calibri"/>
                          <a:cs typeface="Times New Roman"/>
                        </a:rPr>
                        <a:t>id</a:t>
                      </a:r>
                      <a:endParaRPr lang="de-CH" sz="1600" dirty="0">
                        <a:latin typeface="Calibri"/>
                        <a:ea typeface="Calibri"/>
                        <a:cs typeface="Times New Roman"/>
                      </a:endParaRPr>
                    </a:p>
                  </a:txBody>
                  <a:tcPr marL="68580" marR="68580" marT="0" marB="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hMerge="1">
                  <a:txBody>
                    <a:bodyPr/>
                    <a:lstStyle/>
                    <a:p>
                      <a:endParaRPr lang="de-CH"/>
                    </a:p>
                  </a:txBody>
                  <a:tcPr/>
                </a:tc>
                <a:extLst>
                  <a:ext uri="{0D108BD9-81ED-4DB2-BD59-A6C34878D82A}">
                    <a16:rowId xmlns:a16="http://schemas.microsoft.com/office/drawing/2014/main" val="10004"/>
                  </a:ext>
                </a:extLst>
              </a:tr>
            </a:tbl>
          </a:graphicData>
        </a:graphic>
      </p:graphicFrame>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out)">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4"/>
          <p:cNvSpPr>
            <a:spLocks noGrp="1" noChangeArrowheads="1"/>
          </p:cNvSpPr>
          <p:nvPr>
            <p:ph type="title"/>
          </p:nvPr>
        </p:nvSpPr>
        <p:spPr>
          <a:noFill/>
        </p:spPr>
        <p:txBody>
          <a:bodyPr/>
          <a:lstStyle/>
          <a:p>
            <a:pPr eaLnBrk="1" hangingPunct="1"/>
            <a:r>
              <a:rPr lang="de-CH" sz="3600" b="1"/>
              <a:t>Die Walserwanderung</a:t>
            </a:r>
            <a:endParaRPr lang="de-DE" sz="3600" b="1"/>
          </a:p>
        </p:txBody>
      </p:sp>
      <p:pic>
        <p:nvPicPr>
          <p:cNvPr id="175111" name="Picture 7" descr="Walserwanderungen Fibicher"/>
          <p:cNvPicPr>
            <a:picLocks noChangeAspect="1" noChangeArrowheads="1"/>
          </p:cNvPicPr>
          <p:nvPr/>
        </p:nvPicPr>
        <p:blipFill>
          <a:blip r:embed="rId3" cstate="print">
            <a:lum bright="-12000" contrast="30000"/>
          </a:blip>
          <a:srcRect/>
          <a:stretch>
            <a:fillRect/>
          </a:stretch>
        </p:blipFill>
        <p:spPr bwMode="auto">
          <a:xfrm>
            <a:off x="1331913" y="1628775"/>
            <a:ext cx="6407150" cy="4883150"/>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afterEffect">
                                  <p:stCondLst>
                                    <p:cond delay="0"/>
                                  </p:stCondLst>
                                  <p:childTnLst>
                                    <p:set>
                                      <p:cBhvr>
                                        <p:cTn id="6" dur="1" fill="hold">
                                          <p:stCondLst>
                                            <p:cond delay="0"/>
                                          </p:stCondLst>
                                        </p:cTn>
                                        <p:tgtEl>
                                          <p:spTgt spid="175111"/>
                                        </p:tgtEl>
                                        <p:attrNameLst>
                                          <p:attrName>style.visibility</p:attrName>
                                        </p:attrNameLst>
                                      </p:cBhvr>
                                      <p:to>
                                        <p:strVal val="visible"/>
                                      </p:to>
                                    </p:set>
                                    <p:animEffect transition="in" filter="circle(out)">
                                      <p:cBhvr>
                                        <p:cTn id="7" dur="2000"/>
                                        <p:tgtEl>
                                          <p:spTgt spid="1751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133" name="Picture 5"/>
          <p:cNvPicPr>
            <a:picLocks noChangeAspect="1" noChangeArrowheads="1"/>
          </p:cNvPicPr>
          <p:nvPr/>
        </p:nvPicPr>
        <p:blipFill>
          <a:blip r:embed="rId3" cstate="print"/>
          <a:srcRect/>
          <a:stretch>
            <a:fillRect/>
          </a:stretch>
        </p:blipFill>
        <p:spPr bwMode="auto">
          <a:xfrm>
            <a:off x="1042988" y="914400"/>
            <a:ext cx="7200900" cy="5722938"/>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afterEffect">
                                  <p:stCondLst>
                                    <p:cond delay="0"/>
                                  </p:stCondLst>
                                  <p:childTnLst>
                                    <p:set>
                                      <p:cBhvr>
                                        <p:cTn id="6" dur="1" fill="hold">
                                          <p:stCondLst>
                                            <p:cond delay="0"/>
                                          </p:stCondLst>
                                        </p:cTn>
                                        <p:tgtEl>
                                          <p:spTgt spid="176133"/>
                                        </p:tgtEl>
                                        <p:attrNameLst>
                                          <p:attrName>style.visibility</p:attrName>
                                        </p:attrNameLst>
                                      </p:cBhvr>
                                      <p:to>
                                        <p:strVal val="visible"/>
                                      </p:to>
                                    </p:set>
                                    <p:animEffect transition="in" filter="circle(out)">
                                      <p:cBhvr>
                                        <p:cTn id="7" dur="2000"/>
                                        <p:tgtEl>
                                          <p:spTgt spid="1761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el 1"/>
          <p:cNvSpPr>
            <a:spLocks noGrp="1"/>
          </p:cNvSpPr>
          <p:nvPr>
            <p:ph type="title"/>
          </p:nvPr>
        </p:nvSpPr>
        <p:spPr/>
        <p:txBody>
          <a:bodyPr/>
          <a:lstStyle/>
          <a:p>
            <a:endParaRPr lang="de-CH"/>
          </a:p>
        </p:txBody>
      </p:sp>
      <p:pic>
        <p:nvPicPr>
          <p:cNvPr id="6" name="Grafik 5" descr="iisch unsch.jpg"/>
          <p:cNvPicPr>
            <a:picLocks noChangeAspect="1"/>
          </p:cNvPicPr>
          <p:nvPr/>
        </p:nvPicPr>
        <p:blipFill>
          <a:blip r:embed="rId3" cstate="print">
            <a:lum contrast="20000"/>
          </a:blip>
          <a:stretch>
            <a:fillRect/>
          </a:stretch>
        </p:blipFill>
        <p:spPr>
          <a:xfrm>
            <a:off x="1871472" y="316930"/>
            <a:ext cx="5796872" cy="582631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cSld>
  <p:clrMapOvr>
    <a:masterClrMapping/>
  </p:clrMapOvr>
  <p:transition spd="med">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1972" name="Picture 4"/>
          <p:cNvPicPr>
            <a:picLocks noChangeAspect="1" noChangeArrowheads="1"/>
          </p:cNvPicPr>
          <p:nvPr/>
        </p:nvPicPr>
        <p:blipFill>
          <a:blip r:embed="rId3" cstate="print"/>
          <a:srcRect/>
          <a:stretch>
            <a:fillRect/>
          </a:stretch>
        </p:blipFill>
        <p:spPr bwMode="auto">
          <a:xfrm>
            <a:off x="2124075" y="1268761"/>
            <a:ext cx="6231413" cy="513997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211974" name="WordArt 6"/>
          <p:cNvSpPr>
            <a:spLocks noChangeArrowheads="1" noChangeShapeType="1" noTextEdit="1"/>
          </p:cNvSpPr>
          <p:nvPr/>
        </p:nvSpPr>
        <p:spPr bwMode="auto">
          <a:xfrm>
            <a:off x="900113" y="3500438"/>
            <a:ext cx="1981200" cy="847725"/>
          </a:xfrm>
          <a:prstGeom prst="rect">
            <a:avLst/>
          </a:prstGeom>
        </p:spPr>
        <p:txBody>
          <a:bodyPr wrap="none" fromWordArt="1">
            <a:prstTxWarp prst="textSlantUp">
              <a:avLst>
                <a:gd name="adj" fmla="val 55556"/>
              </a:avLst>
            </a:prstTxWarp>
          </a:bodyPr>
          <a:lstStyle/>
          <a:p>
            <a:pPr algn="ctr"/>
            <a:r>
              <a:rPr lang="de-CH" sz="3600" kern="10">
                <a:ln w="9525">
                  <a:solidFill>
                    <a:srgbClr val="CC0000"/>
                  </a:solidFill>
                  <a:round/>
                  <a:headEnd/>
                  <a:tailEnd/>
                </a:ln>
                <a:solidFill>
                  <a:srgbClr val="CC0000"/>
                </a:solidFill>
                <a:latin typeface="Arial Black"/>
              </a:rPr>
              <a:t>Murmeltier</a:t>
            </a:r>
          </a:p>
        </p:txBody>
      </p:sp>
      <p:sp>
        <p:nvSpPr>
          <p:cNvPr id="211975" name="AutoShape 7"/>
          <p:cNvSpPr>
            <a:spLocks noChangeArrowheads="1"/>
          </p:cNvSpPr>
          <p:nvPr/>
        </p:nvSpPr>
        <p:spPr bwMode="auto">
          <a:xfrm rot="20462005">
            <a:off x="3336925" y="4740275"/>
            <a:ext cx="6013450" cy="936625"/>
          </a:xfrm>
          <a:prstGeom prst="curvedUpArrow">
            <a:avLst>
              <a:gd name="adj1" fmla="val 126667"/>
              <a:gd name="adj2" fmla="val 253333"/>
              <a:gd name="adj3" fmla="val 33333"/>
            </a:avLst>
          </a:prstGeom>
          <a:solidFill>
            <a:srgbClr val="FE8002"/>
          </a:solidFill>
          <a:ln w="9525">
            <a:solidFill>
              <a:srgbClr val="C00000"/>
            </a:solidFill>
            <a:miter lim="800000"/>
            <a:headEnd/>
            <a:tailEnd/>
          </a:ln>
        </p:spPr>
        <p:txBody>
          <a:bodyPr wrap="none" anchor="ctr"/>
          <a:lstStyle/>
          <a:p>
            <a:pPr>
              <a:defRPr/>
            </a:pPr>
            <a:endParaRPr lang="de-CH">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211976" name="AutoShape 8"/>
          <p:cNvSpPr>
            <a:spLocks noChangeArrowheads="1"/>
          </p:cNvSpPr>
          <p:nvPr/>
        </p:nvSpPr>
        <p:spPr bwMode="auto">
          <a:xfrm rot="-2517406">
            <a:off x="4919663" y="4251325"/>
            <a:ext cx="1066800" cy="228600"/>
          </a:xfrm>
          <a:prstGeom prst="rightArrow">
            <a:avLst>
              <a:gd name="adj1" fmla="val 50000"/>
              <a:gd name="adj2" fmla="val 116667"/>
            </a:avLst>
          </a:prstGeom>
          <a:solidFill>
            <a:schemeClr val="accent2"/>
          </a:solidFill>
          <a:ln w="9525">
            <a:solidFill>
              <a:schemeClr val="tx1"/>
            </a:solidFill>
            <a:miter lim="800000"/>
            <a:headEnd/>
            <a:tailEnd/>
          </a:ln>
        </p:spPr>
        <p:txBody>
          <a:bodyPr wrap="none" anchor="ctr"/>
          <a:lstStyle/>
          <a:p>
            <a:endParaRPr lang="de-CH"/>
          </a:p>
        </p:txBody>
      </p:sp>
      <p:sp>
        <p:nvSpPr>
          <p:cNvPr id="6" name="Textfeld 5"/>
          <p:cNvSpPr txBox="1"/>
          <p:nvPr/>
        </p:nvSpPr>
        <p:spPr>
          <a:xfrm>
            <a:off x="1403350" y="260350"/>
            <a:ext cx="3983038" cy="831850"/>
          </a:xfrm>
          <a:prstGeom prst="rect">
            <a:avLst/>
          </a:prstGeom>
          <a:noFill/>
        </p:spPr>
        <p:txBody>
          <a:bodyPr wrap="none">
            <a:spAutoFit/>
          </a:bodyPr>
          <a:lstStyle/>
          <a:p>
            <a:pPr>
              <a:defRPr/>
            </a:pPr>
            <a:r>
              <a:rPr lang="de-CH" b="1" dirty="0">
                <a:solidFill>
                  <a:schemeClr val="tx2">
                    <a:lumMod val="75000"/>
                  </a:schemeClr>
                </a:solidFill>
              </a:rPr>
              <a:t>Eigenwörter</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afterEffect">
                                  <p:stCondLst>
                                    <p:cond delay="2000"/>
                                  </p:stCondLst>
                                  <p:childTnLst>
                                    <p:set>
                                      <p:cBhvr>
                                        <p:cTn id="6" dur="1" fill="hold">
                                          <p:stCondLst>
                                            <p:cond delay="0"/>
                                          </p:stCondLst>
                                        </p:cTn>
                                        <p:tgtEl>
                                          <p:spTgt spid="211974"/>
                                        </p:tgtEl>
                                        <p:attrNameLst>
                                          <p:attrName>style.visibility</p:attrName>
                                        </p:attrNameLst>
                                      </p:cBhvr>
                                      <p:to>
                                        <p:strVal val="visible"/>
                                      </p:to>
                                    </p:set>
                                    <p:anim calcmode="lin" valueType="num">
                                      <p:cBhvr>
                                        <p:cTn id="7" dur="1000" fill="hold"/>
                                        <p:tgtEl>
                                          <p:spTgt spid="211974"/>
                                        </p:tgtEl>
                                        <p:attrNameLst>
                                          <p:attrName>ppt_w</p:attrName>
                                        </p:attrNameLst>
                                      </p:cBhvr>
                                      <p:tavLst>
                                        <p:tav tm="0">
                                          <p:val>
                                            <p:fltVal val="0"/>
                                          </p:val>
                                        </p:tav>
                                        <p:tav tm="100000">
                                          <p:val>
                                            <p:strVal val="#ppt_w"/>
                                          </p:val>
                                        </p:tav>
                                      </p:tavLst>
                                    </p:anim>
                                    <p:anim calcmode="lin" valueType="num">
                                      <p:cBhvr>
                                        <p:cTn id="8" dur="1000" fill="hold"/>
                                        <p:tgtEl>
                                          <p:spTgt spid="211974"/>
                                        </p:tgtEl>
                                        <p:attrNameLst>
                                          <p:attrName>ppt_h</p:attrName>
                                        </p:attrNameLst>
                                      </p:cBhvr>
                                      <p:tavLst>
                                        <p:tav tm="0">
                                          <p:val>
                                            <p:fltVal val="0"/>
                                          </p:val>
                                        </p:tav>
                                        <p:tav tm="100000">
                                          <p:val>
                                            <p:strVal val="#ppt_h"/>
                                          </p:val>
                                        </p:tav>
                                      </p:tavLst>
                                    </p:anim>
                                    <p:anim calcmode="lin" valueType="num">
                                      <p:cBhvr>
                                        <p:cTn id="9" dur="1000" fill="hold"/>
                                        <p:tgtEl>
                                          <p:spTgt spid="21197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11974"/>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3000"/>
                            </p:stCondLst>
                            <p:childTnLst>
                              <p:par>
                                <p:cTn id="12" presetID="4" presetClass="entr" presetSubtype="32" fill="hold" nodeType="afterEffect">
                                  <p:stCondLst>
                                    <p:cond delay="2000"/>
                                  </p:stCondLst>
                                  <p:childTnLst>
                                    <p:set>
                                      <p:cBhvr>
                                        <p:cTn id="13" dur="1" fill="hold">
                                          <p:stCondLst>
                                            <p:cond delay="0"/>
                                          </p:stCondLst>
                                        </p:cTn>
                                        <p:tgtEl>
                                          <p:spTgt spid="211972"/>
                                        </p:tgtEl>
                                        <p:attrNameLst>
                                          <p:attrName>style.visibility</p:attrName>
                                        </p:attrNameLst>
                                      </p:cBhvr>
                                      <p:to>
                                        <p:strVal val="visible"/>
                                      </p:to>
                                    </p:set>
                                    <p:animEffect transition="in" filter="box(out)">
                                      <p:cBhvr>
                                        <p:cTn id="14" dur="500"/>
                                        <p:tgtEl>
                                          <p:spTgt spid="211972"/>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32" fill="hold" grpId="0" nodeType="clickEffect">
                                  <p:stCondLst>
                                    <p:cond delay="0"/>
                                  </p:stCondLst>
                                  <p:childTnLst>
                                    <p:set>
                                      <p:cBhvr>
                                        <p:cTn id="18" dur="1" fill="hold">
                                          <p:stCondLst>
                                            <p:cond delay="0"/>
                                          </p:stCondLst>
                                        </p:cTn>
                                        <p:tgtEl>
                                          <p:spTgt spid="211976"/>
                                        </p:tgtEl>
                                        <p:attrNameLst>
                                          <p:attrName>style.visibility</p:attrName>
                                        </p:attrNameLst>
                                      </p:cBhvr>
                                      <p:to>
                                        <p:strVal val="visible"/>
                                      </p:to>
                                    </p:set>
                                    <p:animEffect transition="in" filter="circle(out)">
                                      <p:cBhvr>
                                        <p:cTn id="19" dur="2000"/>
                                        <p:tgtEl>
                                          <p:spTgt spid="211976"/>
                                        </p:tgtEl>
                                      </p:cBhvr>
                                    </p:animEffect>
                                  </p:childTnLst>
                                </p:cTn>
                              </p:par>
                            </p:childTnLst>
                          </p:cTn>
                        </p:par>
                        <p:par>
                          <p:cTn id="20" fill="hold">
                            <p:stCondLst>
                              <p:cond delay="2000"/>
                            </p:stCondLst>
                            <p:childTnLst>
                              <p:par>
                                <p:cTn id="21" presetID="4" presetClass="entr" presetSubtype="32" fill="hold" grpId="0" nodeType="afterEffect">
                                  <p:stCondLst>
                                    <p:cond delay="0"/>
                                  </p:stCondLst>
                                  <p:childTnLst>
                                    <p:set>
                                      <p:cBhvr>
                                        <p:cTn id="22" dur="1" fill="hold">
                                          <p:stCondLst>
                                            <p:cond delay="0"/>
                                          </p:stCondLst>
                                        </p:cTn>
                                        <p:tgtEl>
                                          <p:spTgt spid="211975"/>
                                        </p:tgtEl>
                                        <p:attrNameLst>
                                          <p:attrName>style.visibility</p:attrName>
                                        </p:attrNameLst>
                                      </p:cBhvr>
                                      <p:to>
                                        <p:strVal val="visible"/>
                                      </p:to>
                                    </p:set>
                                    <p:animEffect transition="in" filter="box(out)">
                                      <p:cBhvr>
                                        <p:cTn id="23" dur="1000"/>
                                        <p:tgtEl>
                                          <p:spTgt spid="2119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1974" grpId="0" animBg="1"/>
      <p:bldP spid="211975" grpId="0" animBg="1"/>
      <p:bldP spid="21197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4"/>
          <p:cNvSpPr>
            <a:spLocks noGrp="1" noChangeArrowheads="1"/>
          </p:cNvSpPr>
          <p:nvPr>
            <p:ph type="title"/>
          </p:nvPr>
        </p:nvSpPr>
        <p:spPr/>
        <p:txBody>
          <a:bodyPr/>
          <a:lstStyle/>
          <a:p>
            <a:pPr eaLnBrk="1" hangingPunct="1">
              <a:defRPr/>
            </a:pPr>
            <a:r>
              <a:rPr lang="de-CH" b="1" dirty="0">
                <a:effectLst>
                  <a:outerShdw blurRad="38100" dist="38100" dir="2700000" algn="tl">
                    <a:srgbClr val="000000">
                      <a:alpha val="43137"/>
                    </a:srgbClr>
                  </a:outerShdw>
                </a:effectLst>
              </a:rPr>
              <a:t>Gemeinsame Eigenwörter</a:t>
            </a:r>
            <a:endParaRPr lang="de-DE" b="1" dirty="0">
              <a:effectLst>
                <a:outerShdw blurRad="38100" dist="38100" dir="2700000" algn="tl">
                  <a:srgbClr val="000000">
                    <a:alpha val="43137"/>
                  </a:srgbClr>
                </a:outerShdw>
              </a:effectLst>
            </a:endParaRPr>
          </a:p>
        </p:txBody>
      </p:sp>
      <p:pic>
        <p:nvPicPr>
          <p:cNvPr id="194565" name="Picture 5"/>
          <p:cNvPicPr>
            <a:picLocks noChangeAspect="1" noChangeArrowheads="1"/>
          </p:cNvPicPr>
          <p:nvPr/>
        </p:nvPicPr>
        <p:blipFill>
          <a:blip r:embed="rId3" cstate="print"/>
          <a:srcRect/>
          <a:stretch>
            <a:fillRect/>
          </a:stretch>
        </p:blipFill>
        <p:spPr bwMode="auto">
          <a:xfrm>
            <a:off x="2916238" y="1530350"/>
            <a:ext cx="5297487" cy="5327650"/>
          </a:xfrm>
          <a:prstGeom prst="rect">
            <a:avLst/>
          </a:prstGeom>
          <a:noFill/>
          <a:ln w="9525">
            <a:noFill/>
            <a:miter lim="800000"/>
            <a:headEnd/>
            <a:tailEnd/>
          </a:ln>
        </p:spPr>
      </p:pic>
      <p:sp>
        <p:nvSpPr>
          <p:cNvPr id="194566" name="WordArt 6"/>
          <p:cNvSpPr>
            <a:spLocks noChangeArrowheads="1" noChangeShapeType="1" noTextEdit="1"/>
          </p:cNvSpPr>
          <p:nvPr/>
        </p:nvSpPr>
        <p:spPr bwMode="auto">
          <a:xfrm>
            <a:off x="179388" y="3357563"/>
            <a:ext cx="2514600" cy="1457325"/>
          </a:xfrm>
          <a:prstGeom prst="rect">
            <a:avLst/>
          </a:prstGeom>
        </p:spPr>
        <p:txBody>
          <a:bodyPr wrap="none" fromWordArt="1">
            <a:prstTxWarp prst="textSlantUp">
              <a:avLst>
                <a:gd name="adj" fmla="val 55556"/>
              </a:avLst>
            </a:prstTxWarp>
          </a:bodyPr>
          <a:lstStyle/>
          <a:p>
            <a:pPr algn="ctr"/>
            <a:r>
              <a:rPr lang="de-CH" sz="3600" kern="10">
                <a:ln w="9525">
                  <a:solidFill>
                    <a:srgbClr val="000000"/>
                  </a:solidFill>
                  <a:round/>
                  <a:headEnd/>
                  <a:tailEnd/>
                </a:ln>
                <a:solidFill>
                  <a:schemeClr val="accent2"/>
                </a:solidFill>
                <a:latin typeface="Arial Black"/>
              </a:rPr>
              <a:t>Eigenwörter</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2000"/>
                                  </p:stCondLst>
                                  <p:childTnLst>
                                    <p:set>
                                      <p:cBhvr>
                                        <p:cTn id="6" dur="1" fill="hold">
                                          <p:stCondLst>
                                            <p:cond delay="0"/>
                                          </p:stCondLst>
                                        </p:cTn>
                                        <p:tgtEl>
                                          <p:spTgt spid="194566"/>
                                        </p:tgtEl>
                                        <p:attrNameLst>
                                          <p:attrName>style.visibility</p:attrName>
                                        </p:attrNameLst>
                                      </p:cBhvr>
                                      <p:to>
                                        <p:strVal val="visible"/>
                                      </p:to>
                                    </p:set>
                                    <p:anim calcmode="lin" valueType="num">
                                      <p:cBhvr additive="base">
                                        <p:cTn id="7" dur="500" fill="hold"/>
                                        <p:tgtEl>
                                          <p:spTgt spid="194566"/>
                                        </p:tgtEl>
                                        <p:attrNameLst>
                                          <p:attrName>ppt_x</p:attrName>
                                        </p:attrNameLst>
                                      </p:cBhvr>
                                      <p:tavLst>
                                        <p:tav tm="0">
                                          <p:val>
                                            <p:strVal val="0-#ppt_w/2"/>
                                          </p:val>
                                        </p:tav>
                                        <p:tav tm="100000">
                                          <p:val>
                                            <p:strVal val="#ppt_x"/>
                                          </p:val>
                                        </p:tav>
                                      </p:tavLst>
                                    </p:anim>
                                    <p:anim calcmode="lin" valueType="num">
                                      <p:cBhvr additive="base">
                                        <p:cTn id="8" dur="500" fill="hold"/>
                                        <p:tgtEl>
                                          <p:spTgt spid="194566"/>
                                        </p:tgtEl>
                                        <p:attrNameLst>
                                          <p:attrName>ppt_y</p:attrName>
                                        </p:attrNameLst>
                                      </p:cBhvr>
                                      <p:tavLst>
                                        <p:tav tm="0">
                                          <p:val>
                                            <p:strVal val="#ppt_y"/>
                                          </p:val>
                                        </p:tav>
                                        <p:tav tm="100000">
                                          <p:val>
                                            <p:strVal val="#ppt_y"/>
                                          </p:val>
                                        </p:tav>
                                      </p:tavLst>
                                    </p:anim>
                                  </p:childTnLst>
                                </p:cTn>
                              </p:par>
                            </p:childTnLst>
                          </p:cTn>
                        </p:par>
                        <p:par>
                          <p:cTn id="9" fill="hold">
                            <p:stCondLst>
                              <p:cond delay="2500"/>
                            </p:stCondLst>
                            <p:childTnLst>
                              <p:par>
                                <p:cTn id="10" presetID="4" presetClass="entr" presetSubtype="16" fill="hold" nodeType="afterEffect">
                                  <p:stCondLst>
                                    <p:cond delay="2000"/>
                                  </p:stCondLst>
                                  <p:childTnLst>
                                    <p:set>
                                      <p:cBhvr>
                                        <p:cTn id="11" dur="1" fill="hold">
                                          <p:stCondLst>
                                            <p:cond delay="0"/>
                                          </p:stCondLst>
                                        </p:cTn>
                                        <p:tgtEl>
                                          <p:spTgt spid="194565"/>
                                        </p:tgtEl>
                                        <p:attrNameLst>
                                          <p:attrName>style.visibility</p:attrName>
                                        </p:attrNameLst>
                                      </p:cBhvr>
                                      <p:to>
                                        <p:strVal val="visible"/>
                                      </p:to>
                                    </p:set>
                                    <p:animEffect transition="in" filter="box(in)">
                                      <p:cBhvr>
                                        <p:cTn id="12" dur="500"/>
                                        <p:tgtEl>
                                          <p:spTgt spid="1945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6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Inhaltsplatzhalter 2"/>
          <p:cNvSpPr>
            <a:spLocks noGrp="1"/>
          </p:cNvSpPr>
          <p:nvPr>
            <p:ph idx="1"/>
          </p:nvPr>
        </p:nvSpPr>
        <p:spPr/>
        <p:txBody>
          <a:bodyPr/>
          <a:lstStyle/>
          <a:p>
            <a:endParaRPr lang="de-CH"/>
          </a:p>
        </p:txBody>
      </p:sp>
      <p:pic>
        <p:nvPicPr>
          <p:cNvPr id="29699" name="Picture 2"/>
          <p:cNvPicPr>
            <a:picLocks noChangeAspect="1" noChangeArrowheads="1"/>
          </p:cNvPicPr>
          <p:nvPr/>
        </p:nvPicPr>
        <p:blipFill>
          <a:blip r:embed="rId2" cstate="print"/>
          <a:srcRect/>
          <a:stretch>
            <a:fillRect/>
          </a:stretch>
        </p:blipFill>
        <p:spPr bwMode="auto">
          <a:xfrm>
            <a:off x="323850" y="1196975"/>
            <a:ext cx="8615363" cy="5040313"/>
          </a:xfrm>
          <a:prstGeom prst="rect">
            <a:avLst/>
          </a:prstGeom>
          <a:noFill/>
          <a:ln w="9525">
            <a:noFill/>
            <a:miter lim="800000"/>
            <a:headEnd/>
            <a:tailEnd/>
          </a:ln>
        </p:spPr>
      </p:pic>
    </p:spTree>
  </p:cSld>
  <p:clrMapOvr>
    <a:masterClrMapping/>
  </p:clrMapOvr>
  <p:transition spd="med">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pPr eaLnBrk="1" hangingPunct="1"/>
            <a:r>
              <a:rPr lang="de-CH" sz="3600" b="1"/>
              <a:t>Verbreitung</a:t>
            </a:r>
            <a:endParaRPr lang="de-DE" sz="3600" b="1"/>
          </a:p>
        </p:txBody>
      </p:sp>
      <p:pic>
        <p:nvPicPr>
          <p:cNvPr id="30723" name="Picture 4"/>
          <p:cNvPicPr>
            <a:picLocks noChangeAspect="1" noChangeArrowheads="1"/>
          </p:cNvPicPr>
          <p:nvPr/>
        </p:nvPicPr>
        <p:blipFill>
          <a:blip r:embed="rId3" cstate="print"/>
          <a:srcRect/>
          <a:stretch>
            <a:fillRect/>
          </a:stretch>
        </p:blipFill>
        <p:spPr bwMode="auto">
          <a:xfrm>
            <a:off x="1476375" y="1582738"/>
            <a:ext cx="6183313" cy="5275262"/>
          </a:xfrm>
          <a:prstGeom prst="rect">
            <a:avLst/>
          </a:prstGeom>
          <a:noFill/>
          <a:ln w="9525">
            <a:noFill/>
            <a:miter lim="800000"/>
            <a:headEnd/>
            <a:tailEnd/>
          </a:ln>
        </p:spPr>
      </p:pic>
    </p:spTree>
  </p:cSld>
  <p:clrMapOvr>
    <a:masterClrMapping/>
  </p:clrMapOvr>
  <p:transition spd="med">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b="1" dirty="0"/>
              <a:t>Weitere Informationen</a:t>
            </a:r>
          </a:p>
        </p:txBody>
      </p:sp>
      <p:pic>
        <p:nvPicPr>
          <p:cNvPr id="60418" name="Picture 2"/>
          <p:cNvPicPr>
            <a:picLocks noChangeAspect="1" noChangeArrowheads="1"/>
          </p:cNvPicPr>
          <p:nvPr/>
        </p:nvPicPr>
        <p:blipFill>
          <a:blip r:embed="rId3" cstate="print"/>
          <a:srcRect/>
          <a:stretch>
            <a:fillRect/>
          </a:stretch>
        </p:blipFill>
        <p:spPr bwMode="auto">
          <a:xfrm>
            <a:off x="1475656" y="1628800"/>
            <a:ext cx="6265195" cy="4907062"/>
          </a:xfrm>
          <a:prstGeom prst="rect">
            <a:avLst/>
          </a:prstGeom>
          <a:noFill/>
          <a:ln w="9525">
            <a:noFill/>
            <a:miter lim="800000"/>
            <a:headEnd/>
            <a:tailEnd/>
          </a:ln>
        </p:spPr>
      </p:pic>
      <p:sp>
        <p:nvSpPr>
          <p:cNvPr id="7" name="Rechteck 6"/>
          <p:cNvSpPr/>
          <p:nvPr/>
        </p:nvSpPr>
        <p:spPr>
          <a:xfrm rot="20116488">
            <a:off x="-170243" y="3016378"/>
            <a:ext cx="9530264" cy="1200329"/>
          </a:xfrm>
          <a:prstGeom prst="rect">
            <a:avLst/>
          </a:prstGeom>
          <a:noFill/>
        </p:spPr>
        <p:txBody>
          <a:bodyPr wrap="square" lIns="91440" tIns="45720" rIns="91440" bIns="45720">
            <a:spAutoFit/>
          </a:bodyPr>
          <a:lstStyle/>
          <a:p>
            <a:pPr algn="ctr"/>
            <a:r>
              <a:rPr lang="de-DE" sz="7200"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walsermuseum.ch</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60418"/>
                                        </p:tgtEl>
                                        <p:attrNameLst>
                                          <p:attrName>style.visibility</p:attrName>
                                        </p:attrNameLst>
                                      </p:cBhvr>
                                      <p:to>
                                        <p:strVal val="visible"/>
                                      </p:to>
                                    </p:set>
                                    <p:animEffect transition="in" filter="circle(out)">
                                      <p:cBhvr>
                                        <p:cTn id="7" dur="2000"/>
                                        <p:tgtEl>
                                          <p:spTgt spid="604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outVertical)">
                                      <p:cBhvr>
                                        <p:cTn id="12" dur="3000"/>
                                        <p:tgtEl>
                                          <p:spTgt spid="7"/>
                                        </p:tgtEl>
                                      </p:cBhvr>
                                    </p:animEffect>
                                  </p:childTnLst>
                                </p:cTn>
                              </p:par>
                            </p:childTnLst>
                          </p:cTn>
                        </p:par>
                        <p:par>
                          <p:cTn id="13" fill="hold">
                            <p:stCondLst>
                              <p:cond delay="3000"/>
                            </p:stCondLst>
                            <p:childTnLst>
                              <p:par>
                                <p:cTn id="14" presetID="7" presetClass="emph" presetSubtype="2" fill="hold" nodeType="afterEffect">
                                  <p:stCondLst>
                                    <p:cond delay="2000"/>
                                  </p:stCondLst>
                                  <p:childTnLst>
                                    <p:animClr clrSpc="rgb" dir="cw">
                                      <p:cBhvr>
                                        <p:cTn id="15" dur="2000" fill="hold"/>
                                        <p:tgtEl>
                                          <p:spTgt spid="7"/>
                                        </p:tgtEl>
                                        <p:attrNameLst>
                                          <p:attrName>stroke.color</p:attrName>
                                        </p:attrNameLst>
                                      </p:cBhvr>
                                      <p:to>
                                        <a:schemeClr val="folHlink"/>
                                      </p:to>
                                    </p:animClr>
                                    <p:set>
                                      <p:cBhvr>
                                        <p:cTn id="16" dur="2000" fill="hold"/>
                                        <p:tgtEl>
                                          <p:spTgt spid="7"/>
                                        </p:tgtEl>
                                        <p:attrNameLst>
                                          <p:attrName>stroke.on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feld 5"/>
          <p:cNvSpPr txBox="1">
            <a:spLocks noChangeArrowheads="1"/>
          </p:cNvSpPr>
          <p:nvPr/>
        </p:nvSpPr>
        <p:spPr bwMode="auto">
          <a:xfrm>
            <a:off x="3851275" y="260350"/>
            <a:ext cx="4449763" cy="6770688"/>
          </a:xfrm>
          <a:prstGeom prst="rect">
            <a:avLst/>
          </a:prstGeom>
          <a:noFill/>
          <a:ln w="9525">
            <a:noFill/>
            <a:miter lim="800000"/>
            <a:headEnd/>
            <a:tailEnd/>
          </a:ln>
        </p:spPr>
        <p:txBody>
          <a:bodyPr wrap="none">
            <a:spAutoFit/>
          </a:bodyPr>
          <a:lstStyle/>
          <a:p>
            <a:r>
              <a:rPr lang="de-DE" sz="2800" b="1"/>
              <a:t>D Schüaleri</a:t>
            </a:r>
            <a:endParaRPr lang="de-CH" sz="2800"/>
          </a:p>
          <a:p>
            <a:r>
              <a:rPr lang="de-DE" sz="2800"/>
              <a:t>Schi sitzt uf am Schtüali </a:t>
            </a:r>
            <a:endParaRPr lang="de-CH" sz="2800"/>
          </a:p>
          <a:p>
            <a:r>
              <a:rPr lang="de-DE" sz="2800"/>
              <a:t>Und rutscht hin und här. </a:t>
            </a:r>
            <a:endParaRPr lang="de-CH" sz="2800"/>
          </a:p>
          <a:p>
            <a:r>
              <a:rPr lang="de-DE" sz="2800"/>
              <a:t>Dia verdaalischa Rächniga </a:t>
            </a:r>
            <a:endParaRPr lang="de-CH" sz="2800"/>
          </a:p>
          <a:p>
            <a:r>
              <a:rPr lang="de-DE" sz="2800"/>
              <a:t>Sind ira z schwäär.</a:t>
            </a:r>
            <a:endParaRPr lang="de-CH" sz="2800"/>
          </a:p>
          <a:p>
            <a:r>
              <a:rPr lang="de-DE" sz="2800"/>
              <a:t> </a:t>
            </a:r>
            <a:endParaRPr lang="de-CH" sz="2800"/>
          </a:p>
          <a:p>
            <a:r>
              <a:rPr lang="de-DE" sz="2800"/>
              <a:t>Da knaaget sch am Finger </a:t>
            </a:r>
            <a:endParaRPr lang="de-CH" sz="2800"/>
          </a:p>
          <a:p>
            <a:r>
              <a:rPr lang="de-DE" sz="2800"/>
              <a:t>Säb nützt schi au nüt.</a:t>
            </a:r>
            <a:endParaRPr lang="de-CH" sz="2800"/>
          </a:p>
          <a:p>
            <a:r>
              <a:rPr lang="de-DE" sz="2800" baseline="-25000"/>
              <a:t>"</a:t>
            </a:r>
            <a:r>
              <a:rPr lang="de-DE" sz="2800"/>
              <a:t>Das gäid au an Lengi </a:t>
            </a:r>
            <a:endParaRPr lang="de-CH" sz="2800"/>
          </a:p>
          <a:p>
            <a:r>
              <a:rPr lang="de-DE" sz="2800"/>
              <a:t>Bis zur Pausa hüt!"</a:t>
            </a:r>
            <a:endParaRPr lang="de-CH" sz="2800"/>
          </a:p>
          <a:p>
            <a:r>
              <a:rPr lang="de-DE" sz="2800"/>
              <a:t> </a:t>
            </a:r>
            <a:endParaRPr lang="de-CH" sz="2800"/>
          </a:p>
          <a:p>
            <a:r>
              <a:rPr lang="de-DE" sz="2800"/>
              <a:t>Jetz macht ar</a:t>
            </a:r>
            <a:r>
              <a:rPr lang="de-DE" sz="2800" baseline="30000"/>
              <a:t> </a:t>
            </a:r>
            <a:r>
              <a:rPr lang="de-DE" sz="2800"/>
              <a:t> d Sunna </a:t>
            </a:r>
            <a:endParaRPr lang="de-CH" sz="2800"/>
          </a:p>
          <a:p>
            <a:r>
              <a:rPr lang="de-DE" sz="2800"/>
              <a:t>Arschröckeli häiss,</a:t>
            </a:r>
            <a:endParaRPr lang="de-CH" sz="2800"/>
          </a:p>
          <a:p>
            <a:r>
              <a:rPr lang="de-DE" sz="2800"/>
              <a:t>Aber lang nit so vill </a:t>
            </a:r>
            <a:endParaRPr lang="de-CH" sz="2800"/>
          </a:p>
          <a:p>
            <a:r>
              <a:rPr lang="de-DE" sz="2800"/>
              <a:t>Aswia ds Äimaaläis.</a:t>
            </a:r>
            <a:endParaRPr lang="de-CH" sz="2800"/>
          </a:p>
          <a:p>
            <a:endParaRPr lang="de-CH" sz="1200"/>
          </a:p>
        </p:txBody>
      </p:sp>
      <p:pic>
        <p:nvPicPr>
          <p:cNvPr id="7" name="D schüaleri.wav">
            <a:hlinkClick r:id="" action="ppaction://media"/>
          </p:cNvPr>
          <p:cNvPicPr>
            <a:picLocks noRot="1" noChangeAspect="1"/>
          </p:cNvPicPr>
          <p:nvPr>
            <a:audioFile r:link="rId1"/>
          </p:nvPr>
        </p:nvPicPr>
        <p:blipFill>
          <a:blip r:embed="rId3" cstate="print"/>
          <a:srcRect/>
          <a:stretch>
            <a:fillRect/>
          </a:stretch>
        </p:blipFill>
        <p:spPr bwMode="auto">
          <a:xfrm>
            <a:off x="8604250" y="620713"/>
            <a:ext cx="304800" cy="304800"/>
          </a:xfrm>
          <a:prstGeom prst="rect">
            <a:avLst/>
          </a:prstGeom>
          <a:noFill/>
          <a:ln w="9525">
            <a:noFill/>
            <a:miter lim="800000"/>
            <a:headEnd/>
            <a:tailEnd/>
          </a:ln>
        </p:spPr>
      </p:pic>
      <p:sp>
        <p:nvSpPr>
          <p:cNvPr id="8" name="Ellipse 7"/>
          <p:cNvSpPr/>
          <p:nvPr/>
        </p:nvSpPr>
        <p:spPr>
          <a:xfrm>
            <a:off x="3779838" y="765175"/>
            <a:ext cx="936625" cy="4318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CH"/>
          </a:p>
        </p:txBody>
      </p:sp>
      <p:sp>
        <p:nvSpPr>
          <p:cNvPr id="9" name="Abgerundetes Rechteck 8"/>
          <p:cNvSpPr/>
          <p:nvPr/>
        </p:nvSpPr>
        <p:spPr>
          <a:xfrm>
            <a:off x="5435600" y="2060575"/>
            <a:ext cx="1512888" cy="431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CH"/>
          </a:p>
        </p:txBody>
      </p:sp>
      <p:pic>
        <p:nvPicPr>
          <p:cNvPr id="15366" name="Picture 3"/>
          <p:cNvPicPr>
            <a:picLocks noChangeAspect="1" noChangeArrowheads="1"/>
          </p:cNvPicPr>
          <p:nvPr/>
        </p:nvPicPr>
        <p:blipFill>
          <a:blip r:embed="rId4" cstate="print"/>
          <a:srcRect/>
          <a:stretch>
            <a:fillRect/>
          </a:stretch>
        </p:blipFill>
        <p:spPr bwMode="auto">
          <a:xfrm>
            <a:off x="323850" y="2060575"/>
            <a:ext cx="3290888" cy="4662488"/>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5366"/>
                                        </p:tgtEl>
                                        <p:attrNameLst>
                                          <p:attrName>style.visibility</p:attrName>
                                        </p:attrNameLst>
                                      </p:cBhvr>
                                      <p:to>
                                        <p:strVal val="visible"/>
                                      </p:to>
                                    </p:set>
                                    <p:animEffect transition="in" filter="circle(in)">
                                      <p:cBhvr>
                                        <p:cTn id="7" dur="2000"/>
                                        <p:tgtEl>
                                          <p:spTgt spid="1536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2000" fill="hold"/>
                                        <p:tgtEl>
                                          <p:spTgt spid="8"/>
                                        </p:tgtEl>
                                        <p:attrNameLst>
                                          <p:attrName>ppt_x</p:attrName>
                                        </p:attrNameLst>
                                      </p:cBhvr>
                                      <p:tavLst>
                                        <p:tav tm="0">
                                          <p:val>
                                            <p:strVal val="#ppt_x"/>
                                          </p:val>
                                        </p:tav>
                                        <p:tav tm="100000">
                                          <p:val>
                                            <p:strVal val="#ppt_x"/>
                                          </p:val>
                                        </p:tav>
                                      </p:tavLst>
                                    </p:anim>
                                    <p:anim calcmode="lin" valueType="num">
                                      <p:cBhvr additive="base">
                                        <p:cTn id="13" dur="20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2000" fill="hold"/>
                                        <p:tgtEl>
                                          <p:spTgt spid="9"/>
                                        </p:tgtEl>
                                        <p:attrNameLst>
                                          <p:attrName>ppt_x</p:attrName>
                                        </p:attrNameLst>
                                      </p:cBhvr>
                                      <p:tavLst>
                                        <p:tav tm="0">
                                          <p:val>
                                            <p:strVal val="#ppt_x"/>
                                          </p:val>
                                        </p:tav>
                                        <p:tav tm="100000">
                                          <p:val>
                                            <p:strVal val="#ppt_x"/>
                                          </p:val>
                                        </p:tav>
                                      </p:tavLst>
                                    </p:anim>
                                    <p:anim calcmode="lin" valueType="num">
                                      <p:cBhvr additive="base">
                                        <p:cTn id="19" dur="2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7"/>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32543" fill="hold"/>
                                        <p:tgtEl>
                                          <p:spTgt spid="7"/>
                                        </p:tgtEl>
                                      </p:cBhvr>
                                    </p:cmd>
                                  </p:childTnLst>
                                </p:cTn>
                              </p:par>
                            </p:childTnLst>
                          </p:cTn>
                        </p:par>
                      </p:childTnLst>
                    </p:cTn>
                  </p:par>
                </p:childTnLst>
              </p:cTn>
              <p:nextCondLst>
                <p:cond evt="onClick" delay="0">
                  <p:tgtEl>
                    <p:spTgt spid="7"/>
                  </p:tgtEl>
                </p:cond>
              </p:nextCondLst>
            </p:seq>
            <p:audio>
              <p:cMediaNode>
                <p:cTn id="25"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bldLst>
      <p:bldP spid="8" grpId="0" animBg="1"/>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9"/>
          <p:cNvSpPr>
            <a:spLocks noGrp="1" noChangeArrowheads="1"/>
          </p:cNvSpPr>
          <p:nvPr>
            <p:ph type="title"/>
          </p:nvPr>
        </p:nvSpPr>
        <p:spPr>
          <a:noFill/>
        </p:spPr>
        <p:txBody>
          <a:bodyPr/>
          <a:lstStyle/>
          <a:p>
            <a:pPr eaLnBrk="1" hangingPunct="1"/>
            <a:r>
              <a:rPr lang="de-CH" sz="2800" b="1"/>
              <a:t>Wie entstand das Walserdeutsche?</a:t>
            </a:r>
            <a:endParaRPr lang="de-DE" sz="2800" b="1"/>
          </a:p>
        </p:txBody>
      </p:sp>
      <p:pic>
        <p:nvPicPr>
          <p:cNvPr id="183306" name="Picture 10"/>
          <p:cNvPicPr>
            <a:picLocks noChangeAspect="1" noChangeArrowheads="1"/>
          </p:cNvPicPr>
          <p:nvPr/>
        </p:nvPicPr>
        <p:blipFill>
          <a:blip r:embed="rId3" cstate="print"/>
          <a:srcRect/>
          <a:stretch>
            <a:fillRect/>
          </a:stretch>
        </p:blipFill>
        <p:spPr bwMode="auto">
          <a:xfrm>
            <a:off x="2057400" y="1362075"/>
            <a:ext cx="6096000" cy="5010150"/>
          </a:xfrm>
          <a:prstGeom prst="rect">
            <a:avLst/>
          </a:prstGeom>
          <a:noFill/>
          <a:ln w="9525">
            <a:solidFill>
              <a:srgbClr val="FF3300"/>
            </a:solidFill>
            <a:miter lim="800000"/>
            <a:headEnd/>
            <a:tailEnd/>
          </a:ln>
        </p:spPr>
      </p:pic>
      <p:sp>
        <p:nvSpPr>
          <p:cNvPr id="183307" name="Line 11"/>
          <p:cNvSpPr>
            <a:spLocks noChangeShapeType="1"/>
          </p:cNvSpPr>
          <p:nvPr/>
        </p:nvSpPr>
        <p:spPr bwMode="auto">
          <a:xfrm>
            <a:off x="4267200" y="1447800"/>
            <a:ext cx="0" cy="762000"/>
          </a:xfrm>
          <a:prstGeom prst="line">
            <a:avLst/>
          </a:prstGeom>
          <a:noFill/>
          <a:ln w="76200">
            <a:solidFill>
              <a:srgbClr val="CC0000"/>
            </a:solidFill>
            <a:round/>
            <a:headEnd/>
            <a:tailEnd type="triangle" w="med" len="med"/>
          </a:ln>
        </p:spPr>
        <p:txBody>
          <a:bodyPr wrap="none" anchor="ctr"/>
          <a:lstStyle/>
          <a:p>
            <a:endParaRPr lang="de-CH"/>
          </a:p>
        </p:txBody>
      </p:sp>
      <p:grpSp>
        <p:nvGrpSpPr>
          <p:cNvPr id="2" name="Group 12"/>
          <p:cNvGrpSpPr>
            <a:grpSpLocks/>
          </p:cNvGrpSpPr>
          <p:nvPr/>
        </p:nvGrpSpPr>
        <p:grpSpPr bwMode="auto">
          <a:xfrm>
            <a:off x="3252788" y="2489200"/>
            <a:ext cx="1319212" cy="1516063"/>
            <a:chOff x="2049" y="1568"/>
            <a:chExt cx="831" cy="955"/>
          </a:xfrm>
        </p:grpSpPr>
        <p:sp>
          <p:nvSpPr>
            <p:cNvPr id="16414" name="Freeform 13"/>
            <p:cNvSpPr>
              <a:spLocks/>
            </p:cNvSpPr>
            <p:nvPr/>
          </p:nvSpPr>
          <p:spPr bwMode="auto">
            <a:xfrm>
              <a:off x="2049" y="1568"/>
              <a:ext cx="770" cy="955"/>
            </a:xfrm>
            <a:custGeom>
              <a:avLst/>
              <a:gdLst>
                <a:gd name="T0" fmla="*/ 732 w 770"/>
                <a:gd name="T1" fmla="*/ 0 h 955"/>
                <a:gd name="T2" fmla="*/ 668 w 770"/>
                <a:gd name="T3" fmla="*/ 19 h 955"/>
                <a:gd name="T4" fmla="*/ 560 w 770"/>
                <a:gd name="T5" fmla="*/ 70 h 955"/>
                <a:gd name="T6" fmla="*/ 516 w 770"/>
                <a:gd name="T7" fmla="*/ 121 h 955"/>
                <a:gd name="T8" fmla="*/ 421 w 770"/>
                <a:gd name="T9" fmla="*/ 178 h 955"/>
                <a:gd name="T10" fmla="*/ 370 w 770"/>
                <a:gd name="T11" fmla="*/ 210 h 955"/>
                <a:gd name="T12" fmla="*/ 338 w 770"/>
                <a:gd name="T13" fmla="*/ 235 h 955"/>
                <a:gd name="T14" fmla="*/ 281 w 770"/>
                <a:gd name="T15" fmla="*/ 273 h 955"/>
                <a:gd name="T16" fmla="*/ 262 w 770"/>
                <a:gd name="T17" fmla="*/ 286 h 955"/>
                <a:gd name="T18" fmla="*/ 192 w 770"/>
                <a:gd name="T19" fmla="*/ 350 h 955"/>
                <a:gd name="T20" fmla="*/ 116 w 770"/>
                <a:gd name="T21" fmla="*/ 394 h 955"/>
                <a:gd name="T22" fmla="*/ 78 w 770"/>
                <a:gd name="T23" fmla="*/ 419 h 955"/>
                <a:gd name="T24" fmla="*/ 33 w 770"/>
                <a:gd name="T25" fmla="*/ 483 h 955"/>
                <a:gd name="T26" fmla="*/ 72 w 770"/>
                <a:gd name="T27" fmla="*/ 788 h 955"/>
                <a:gd name="T28" fmla="*/ 84 w 770"/>
                <a:gd name="T29" fmla="*/ 807 h 955"/>
                <a:gd name="T30" fmla="*/ 122 w 770"/>
                <a:gd name="T31" fmla="*/ 832 h 955"/>
                <a:gd name="T32" fmla="*/ 179 w 770"/>
                <a:gd name="T33" fmla="*/ 883 h 955"/>
                <a:gd name="T34" fmla="*/ 287 w 770"/>
                <a:gd name="T35" fmla="*/ 934 h 955"/>
                <a:gd name="T36" fmla="*/ 345 w 770"/>
                <a:gd name="T37" fmla="*/ 946 h 955"/>
                <a:gd name="T38" fmla="*/ 503 w 770"/>
                <a:gd name="T39" fmla="*/ 940 h 955"/>
                <a:gd name="T40" fmla="*/ 725 w 770"/>
                <a:gd name="T41" fmla="*/ 927 h 955"/>
                <a:gd name="T42" fmla="*/ 770 w 770"/>
                <a:gd name="T43" fmla="*/ 940 h 95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770"/>
                <a:gd name="T67" fmla="*/ 0 h 955"/>
                <a:gd name="T68" fmla="*/ 770 w 770"/>
                <a:gd name="T69" fmla="*/ 955 h 95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770" h="955">
                  <a:moveTo>
                    <a:pt x="732" y="0"/>
                  </a:moveTo>
                  <a:cubicBezTo>
                    <a:pt x="710" y="7"/>
                    <a:pt x="689" y="12"/>
                    <a:pt x="668" y="19"/>
                  </a:cubicBezTo>
                  <a:cubicBezTo>
                    <a:pt x="621" y="50"/>
                    <a:pt x="614" y="56"/>
                    <a:pt x="560" y="70"/>
                  </a:cubicBezTo>
                  <a:cubicBezTo>
                    <a:pt x="535" y="86"/>
                    <a:pt x="539" y="102"/>
                    <a:pt x="516" y="121"/>
                  </a:cubicBezTo>
                  <a:cubicBezTo>
                    <a:pt x="488" y="142"/>
                    <a:pt x="454" y="167"/>
                    <a:pt x="421" y="178"/>
                  </a:cubicBezTo>
                  <a:cubicBezTo>
                    <a:pt x="404" y="189"/>
                    <a:pt x="385" y="197"/>
                    <a:pt x="370" y="210"/>
                  </a:cubicBezTo>
                  <a:cubicBezTo>
                    <a:pt x="333" y="240"/>
                    <a:pt x="381" y="221"/>
                    <a:pt x="338" y="235"/>
                  </a:cubicBezTo>
                  <a:cubicBezTo>
                    <a:pt x="319" y="247"/>
                    <a:pt x="299" y="260"/>
                    <a:pt x="281" y="273"/>
                  </a:cubicBezTo>
                  <a:cubicBezTo>
                    <a:pt x="274" y="277"/>
                    <a:pt x="262" y="286"/>
                    <a:pt x="262" y="286"/>
                  </a:cubicBezTo>
                  <a:cubicBezTo>
                    <a:pt x="236" y="325"/>
                    <a:pt x="232" y="329"/>
                    <a:pt x="192" y="350"/>
                  </a:cubicBezTo>
                  <a:cubicBezTo>
                    <a:pt x="172" y="377"/>
                    <a:pt x="143" y="377"/>
                    <a:pt x="116" y="394"/>
                  </a:cubicBezTo>
                  <a:cubicBezTo>
                    <a:pt x="103" y="401"/>
                    <a:pt x="78" y="419"/>
                    <a:pt x="78" y="419"/>
                  </a:cubicBezTo>
                  <a:cubicBezTo>
                    <a:pt x="62" y="441"/>
                    <a:pt x="52" y="463"/>
                    <a:pt x="33" y="483"/>
                  </a:cubicBezTo>
                  <a:cubicBezTo>
                    <a:pt x="8" y="561"/>
                    <a:pt x="0" y="735"/>
                    <a:pt x="72" y="788"/>
                  </a:cubicBezTo>
                  <a:cubicBezTo>
                    <a:pt x="76" y="794"/>
                    <a:pt x="78" y="802"/>
                    <a:pt x="84" y="807"/>
                  </a:cubicBezTo>
                  <a:cubicBezTo>
                    <a:pt x="95" y="817"/>
                    <a:pt x="122" y="832"/>
                    <a:pt x="122" y="832"/>
                  </a:cubicBezTo>
                  <a:cubicBezTo>
                    <a:pt x="138" y="855"/>
                    <a:pt x="151" y="874"/>
                    <a:pt x="179" y="883"/>
                  </a:cubicBezTo>
                  <a:cubicBezTo>
                    <a:pt x="213" y="906"/>
                    <a:pt x="246" y="924"/>
                    <a:pt x="287" y="934"/>
                  </a:cubicBezTo>
                  <a:cubicBezTo>
                    <a:pt x="310" y="948"/>
                    <a:pt x="318" y="955"/>
                    <a:pt x="345" y="946"/>
                  </a:cubicBezTo>
                  <a:cubicBezTo>
                    <a:pt x="401" y="953"/>
                    <a:pt x="445" y="944"/>
                    <a:pt x="503" y="940"/>
                  </a:cubicBezTo>
                  <a:cubicBezTo>
                    <a:pt x="571" y="905"/>
                    <a:pt x="651" y="923"/>
                    <a:pt x="725" y="927"/>
                  </a:cubicBezTo>
                  <a:cubicBezTo>
                    <a:pt x="766" y="934"/>
                    <a:pt x="754" y="924"/>
                    <a:pt x="770" y="940"/>
                  </a:cubicBezTo>
                </a:path>
              </a:pathLst>
            </a:custGeom>
            <a:noFill/>
            <a:ln w="76200" cmpd="sng">
              <a:solidFill>
                <a:srgbClr val="CC0000"/>
              </a:solidFill>
              <a:round/>
              <a:headEnd/>
              <a:tailEnd/>
            </a:ln>
          </p:spPr>
          <p:txBody>
            <a:bodyPr wrap="none" anchor="ctr"/>
            <a:lstStyle/>
            <a:p>
              <a:endParaRPr lang="de-CH"/>
            </a:p>
          </p:txBody>
        </p:sp>
        <p:sp>
          <p:nvSpPr>
            <p:cNvPr id="16415" name="Line 14"/>
            <p:cNvSpPr>
              <a:spLocks noChangeShapeType="1"/>
            </p:cNvSpPr>
            <p:nvPr/>
          </p:nvSpPr>
          <p:spPr bwMode="auto">
            <a:xfrm>
              <a:off x="2784" y="2496"/>
              <a:ext cx="96" cy="0"/>
            </a:xfrm>
            <a:prstGeom prst="line">
              <a:avLst/>
            </a:prstGeom>
            <a:noFill/>
            <a:ln w="76200">
              <a:solidFill>
                <a:srgbClr val="CC0000"/>
              </a:solidFill>
              <a:round/>
              <a:headEnd/>
              <a:tailEnd type="triangle" w="med" len="med"/>
            </a:ln>
          </p:spPr>
          <p:txBody>
            <a:bodyPr wrap="none" anchor="ctr"/>
            <a:lstStyle/>
            <a:p>
              <a:endParaRPr lang="de-CH"/>
            </a:p>
          </p:txBody>
        </p:sp>
      </p:grpSp>
      <p:sp>
        <p:nvSpPr>
          <p:cNvPr id="183311" name="Line 15"/>
          <p:cNvSpPr>
            <a:spLocks noChangeShapeType="1"/>
          </p:cNvSpPr>
          <p:nvPr/>
        </p:nvSpPr>
        <p:spPr bwMode="auto">
          <a:xfrm flipV="1">
            <a:off x="4800600" y="2209800"/>
            <a:ext cx="1143000" cy="152400"/>
          </a:xfrm>
          <a:prstGeom prst="line">
            <a:avLst/>
          </a:prstGeom>
          <a:noFill/>
          <a:ln w="76200">
            <a:solidFill>
              <a:srgbClr val="CC0000"/>
            </a:solidFill>
            <a:round/>
            <a:headEnd/>
            <a:tailEnd type="triangle" w="med" len="med"/>
          </a:ln>
        </p:spPr>
        <p:txBody>
          <a:bodyPr wrap="none" anchor="ctr"/>
          <a:lstStyle/>
          <a:p>
            <a:endParaRPr lang="de-CH"/>
          </a:p>
        </p:txBody>
      </p:sp>
      <p:grpSp>
        <p:nvGrpSpPr>
          <p:cNvPr id="3" name="Group 16"/>
          <p:cNvGrpSpPr>
            <a:grpSpLocks/>
          </p:cNvGrpSpPr>
          <p:nvPr/>
        </p:nvGrpSpPr>
        <p:grpSpPr bwMode="auto">
          <a:xfrm>
            <a:off x="4419600" y="2470150"/>
            <a:ext cx="176213" cy="806450"/>
            <a:chOff x="2784" y="1556"/>
            <a:chExt cx="111" cy="508"/>
          </a:xfrm>
        </p:grpSpPr>
        <p:sp>
          <p:nvSpPr>
            <p:cNvPr id="16412" name="Freeform 17"/>
            <p:cNvSpPr>
              <a:spLocks/>
            </p:cNvSpPr>
            <p:nvPr/>
          </p:nvSpPr>
          <p:spPr bwMode="auto">
            <a:xfrm>
              <a:off x="2832" y="1556"/>
              <a:ext cx="63" cy="460"/>
            </a:xfrm>
            <a:custGeom>
              <a:avLst/>
              <a:gdLst>
                <a:gd name="T0" fmla="*/ 4 w 108"/>
                <a:gd name="T1" fmla="*/ 0 h 603"/>
                <a:gd name="T2" fmla="*/ 5 w 108"/>
                <a:gd name="T3" fmla="*/ 12 h 603"/>
                <a:gd name="T4" fmla="*/ 2 w 108"/>
                <a:gd name="T5" fmla="*/ 77 h 603"/>
                <a:gd name="T6" fmla="*/ 1 w 108"/>
                <a:gd name="T7" fmla="*/ 100 h 603"/>
                <a:gd name="T8" fmla="*/ 0 w 108"/>
                <a:gd name="T9" fmla="*/ 119 h 603"/>
                <a:gd name="T10" fmla="*/ 0 60000 65536"/>
                <a:gd name="T11" fmla="*/ 0 60000 65536"/>
                <a:gd name="T12" fmla="*/ 0 60000 65536"/>
                <a:gd name="T13" fmla="*/ 0 60000 65536"/>
                <a:gd name="T14" fmla="*/ 0 60000 65536"/>
                <a:gd name="T15" fmla="*/ 0 w 108"/>
                <a:gd name="T16" fmla="*/ 0 h 603"/>
                <a:gd name="T17" fmla="*/ 108 w 108"/>
                <a:gd name="T18" fmla="*/ 603 h 603"/>
              </a:gdLst>
              <a:ahLst/>
              <a:cxnLst>
                <a:cxn ang="T10">
                  <a:pos x="T0" y="T1"/>
                </a:cxn>
                <a:cxn ang="T11">
                  <a:pos x="T2" y="T3"/>
                </a:cxn>
                <a:cxn ang="T12">
                  <a:pos x="T4" y="T5"/>
                </a:cxn>
                <a:cxn ang="T13">
                  <a:pos x="T6" y="T7"/>
                </a:cxn>
                <a:cxn ang="T14">
                  <a:pos x="T8" y="T9"/>
                </a:cxn>
              </a:cxnLst>
              <a:rect l="T15" t="T16" r="T17" b="T18"/>
              <a:pathLst>
                <a:path w="108" h="603">
                  <a:moveTo>
                    <a:pt x="89" y="0"/>
                  </a:moveTo>
                  <a:cubicBezTo>
                    <a:pt x="95" y="20"/>
                    <a:pt x="101" y="42"/>
                    <a:pt x="108" y="63"/>
                  </a:cubicBezTo>
                  <a:cubicBezTo>
                    <a:pt x="101" y="172"/>
                    <a:pt x="89" y="289"/>
                    <a:pt x="51" y="393"/>
                  </a:cubicBezTo>
                  <a:cubicBezTo>
                    <a:pt x="45" y="436"/>
                    <a:pt x="38" y="466"/>
                    <a:pt x="26" y="508"/>
                  </a:cubicBezTo>
                  <a:cubicBezTo>
                    <a:pt x="16" y="538"/>
                    <a:pt x="0" y="570"/>
                    <a:pt x="0" y="603"/>
                  </a:cubicBezTo>
                </a:path>
              </a:pathLst>
            </a:custGeom>
            <a:noFill/>
            <a:ln w="76200" cmpd="sng">
              <a:solidFill>
                <a:srgbClr val="CC0000"/>
              </a:solidFill>
              <a:round/>
              <a:headEnd/>
              <a:tailEnd/>
            </a:ln>
          </p:spPr>
          <p:txBody>
            <a:bodyPr wrap="none" anchor="ctr"/>
            <a:lstStyle/>
            <a:p>
              <a:endParaRPr lang="de-CH"/>
            </a:p>
          </p:txBody>
        </p:sp>
        <p:sp>
          <p:nvSpPr>
            <p:cNvPr id="16413" name="Line 18"/>
            <p:cNvSpPr>
              <a:spLocks noChangeShapeType="1"/>
            </p:cNvSpPr>
            <p:nvPr/>
          </p:nvSpPr>
          <p:spPr bwMode="auto">
            <a:xfrm flipH="1">
              <a:off x="2784" y="1968"/>
              <a:ext cx="48" cy="96"/>
            </a:xfrm>
            <a:prstGeom prst="line">
              <a:avLst/>
            </a:prstGeom>
            <a:noFill/>
            <a:ln w="76200">
              <a:solidFill>
                <a:srgbClr val="CC0000"/>
              </a:solidFill>
              <a:round/>
              <a:headEnd/>
              <a:tailEnd type="triangle" w="med" len="med"/>
            </a:ln>
          </p:spPr>
          <p:txBody>
            <a:bodyPr wrap="none" anchor="ctr"/>
            <a:lstStyle/>
            <a:p>
              <a:endParaRPr lang="de-CH"/>
            </a:p>
          </p:txBody>
        </p:sp>
      </p:grpSp>
      <p:grpSp>
        <p:nvGrpSpPr>
          <p:cNvPr id="4" name="Group 19"/>
          <p:cNvGrpSpPr>
            <a:grpSpLocks/>
          </p:cNvGrpSpPr>
          <p:nvPr/>
        </p:nvGrpSpPr>
        <p:grpSpPr bwMode="auto">
          <a:xfrm>
            <a:off x="4716463" y="2419350"/>
            <a:ext cx="1074737" cy="628650"/>
            <a:chOff x="2971" y="1524"/>
            <a:chExt cx="677" cy="396"/>
          </a:xfrm>
        </p:grpSpPr>
        <p:sp>
          <p:nvSpPr>
            <p:cNvPr id="16410" name="Freeform 20"/>
            <p:cNvSpPr>
              <a:spLocks/>
            </p:cNvSpPr>
            <p:nvPr/>
          </p:nvSpPr>
          <p:spPr bwMode="auto">
            <a:xfrm>
              <a:off x="2971" y="1524"/>
              <a:ext cx="622" cy="355"/>
            </a:xfrm>
            <a:custGeom>
              <a:avLst/>
              <a:gdLst>
                <a:gd name="T0" fmla="*/ 0 w 622"/>
                <a:gd name="T1" fmla="*/ 0 h 355"/>
                <a:gd name="T2" fmla="*/ 38 w 622"/>
                <a:gd name="T3" fmla="*/ 32 h 355"/>
                <a:gd name="T4" fmla="*/ 115 w 622"/>
                <a:gd name="T5" fmla="*/ 133 h 355"/>
                <a:gd name="T6" fmla="*/ 267 w 622"/>
                <a:gd name="T7" fmla="*/ 228 h 355"/>
                <a:gd name="T8" fmla="*/ 388 w 622"/>
                <a:gd name="T9" fmla="*/ 292 h 355"/>
                <a:gd name="T10" fmla="*/ 515 w 622"/>
                <a:gd name="T11" fmla="*/ 317 h 355"/>
                <a:gd name="T12" fmla="*/ 622 w 622"/>
                <a:gd name="T13" fmla="*/ 355 h 355"/>
                <a:gd name="T14" fmla="*/ 0 60000 65536"/>
                <a:gd name="T15" fmla="*/ 0 60000 65536"/>
                <a:gd name="T16" fmla="*/ 0 60000 65536"/>
                <a:gd name="T17" fmla="*/ 0 60000 65536"/>
                <a:gd name="T18" fmla="*/ 0 60000 65536"/>
                <a:gd name="T19" fmla="*/ 0 60000 65536"/>
                <a:gd name="T20" fmla="*/ 0 60000 65536"/>
                <a:gd name="T21" fmla="*/ 0 w 622"/>
                <a:gd name="T22" fmla="*/ 0 h 355"/>
                <a:gd name="T23" fmla="*/ 622 w 622"/>
                <a:gd name="T24" fmla="*/ 355 h 35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22" h="355">
                  <a:moveTo>
                    <a:pt x="0" y="0"/>
                  </a:moveTo>
                  <a:cubicBezTo>
                    <a:pt x="11" y="11"/>
                    <a:pt x="26" y="20"/>
                    <a:pt x="38" y="32"/>
                  </a:cubicBezTo>
                  <a:cubicBezTo>
                    <a:pt x="67" y="61"/>
                    <a:pt x="85" y="103"/>
                    <a:pt x="115" y="133"/>
                  </a:cubicBezTo>
                  <a:cubicBezTo>
                    <a:pt x="156" y="174"/>
                    <a:pt x="214" y="205"/>
                    <a:pt x="267" y="228"/>
                  </a:cubicBezTo>
                  <a:cubicBezTo>
                    <a:pt x="310" y="246"/>
                    <a:pt x="343" y="273"/>
                    <a:pt x="388" y="292"/>
                  </a:cubicBezTo>
                  <a:cubicBezTo>
                    <a:pt x="428" y="308"/>
                    <a:pt x="473" y="301"/>
                    <a:pt x="515" y="317"/>
                  </a:cubicBezTo>
                  <a:cubicBezTo>
                    <a:pt x="540" y="326"/>
                    <a:pt x="592" y="355"/>
                    <a:pt x="622" y="355"/>
                  </a:cubicBezTo>
                </a:path>
              </a:pathLst>
            </a:custGeom>
            <a:noFill/>
            <a:ln w="76200" cmpd="sng">
              <a:solidFill>
                <a:srgbClr val="CC0000"/>
              </a:solidFill>
              <a:round/>
              <a:headEnd/>
              <a:tailEnd/>
            </a:ln>
          </p:spPr>
          <p:txBody>
            <a:bodyPr wrap="none" anchor="ctr"/>
            <a:lstStyle/>
            <a:p>
              <a:endParaRPr lang="de-CH"/>
            </a:p>
          </p:txBody>
        </p:sp>
        <p:sp>
          <p:nvSpPr>
            <p:cNvPr id="16411" name="Line 21"/>
            <p:cNvSpPr>
              <a:spLocks noChangeShapeType="1"/>
            </p:cNvSpPr>
            <p:nvPr/>
          </p:nvSpPr>
          <p:spPr bwMode="auto">
            <a:xfrm>
              <a:off x="3552" y="1872"/>
              <a:ext cx="96" cy="48"/>
            </a:xfrm>
            <a:prstGeom prst="line">
              <a:avLst/>
            </a:prstGeom>
            <a:noFill/>
            <a:ln w="76200">
              <a:solidFill>
                <a:srgbClr val="CC0000"/>
              </a:solidFill>
              <a:round/>
              <a:headEnd/>
              <a:tailEnd type="triangle" w="med" len="med"/>
            </a:ln>
          </p:spPr>
          <p:txBody>
            <a:bodyPr wrap="none" anchor="ctr"/>
            <a:lstStyle/>
            <a:p>
              <a:endParaRPr lang="de-CH"/>
            </a:p>
          </p:txBody>
        </p:sp>
      </p:grpSp>
      <p:sp>
        <p:nvSpPr>
          <p:cNvPr id="183318" name="Line 22"/>
          <p:cNvSpPr>
            <a:spLocks noChangeShapeType="1"/>
          </p:cNvSpPr>
          <p:nvPr/>
        </p:nvSpPr>
        <p:spPr bwMode="auto">
          <a:xfrm>
            <a:off x="6019800" y="3048000"/>
            <a:ext cx="381000" cy="228600"/>
          </a:xfrm>
          <a:prstGeom prst="line">
            <a:avLst/>
          </a:prstGeom>
          <a:noFill/>
          <a:ln w="76200">
            <a:solidFill>
              <a:srgbClr val="CC0000"/>
            </a:solidFill>
            <a:round/>
            <a:headEnd/>
            <a:tailEnd type="triangle" w="med" len="med"/>
          </a:ln>
        </p:spPr>
        <p:txBody>
          <a:bodyPr wrap="none" anchor="ctr"/>
          <a:lstStyle/>
          <a:p>
            <a:endParaRPr lang="de-CH"/>
          </a:p>
        </p:txBody>
      </p:sp>
      <p:sp>
        <p:nvSpPr>
          <p:cNvPr id="183319" name="Line 23"/>
          <p:cNvSpPr>
            <a:spLocks noChangeShapeType="1"/>
          </p:cNvSpPr>
          <p:nvPr/>
        </p:nvSpPr>
        <p:spPr bwMode="auto">
          <a:xfrm flipH="1">
            <a:off x="5715000" y="3124200"/>
            <a:ext cx="152400" cy="533400"/>
          </a:xfrm>
          <a:prstGeom prst="line">
            <a:avLst/>
          </a:prstGeom>
          <a:noFill/>
          <a:ln w="76200">
            <a:solidFill>
              <a:srgbClr val="CC0000"/>
            </a:solidFill>
            <a:prstDash val="sysDot"/>
            <a:round/>
            <a:headEnd/>
            <a:tailEnd type="triangle" w="med" len="med"/>
          </a:ln>
        </p:spPr>
        <p:txBody>
          <a:bodyPr wrap="none" anchor="ctr"/>
          <a:lstStyle/>
          <a:p>
            <a:endParaRPr lang="de-CH"/>
          </a:p>
        </p:txBody>
      </p:sp>
      <p:sp>
        <p:nvSpPr>
          <p:cNvPr id="183320" name="Line 24"/>
          <p:cNvSpPr>
            <a:spLocks noChangeShapeType="1"/>
          </p:cNvSpPr>
          <p:nvPr/>
        </p:nvSpPr>
        <p:spPr bwMode="auto">
          <a:xfrm>
            <a:off x="457200" y="1600200"/>
            <a:ext cx="1219200" cy="0"/>
          </a:xfrm>
          <a:prstGeom prst="line">
            <a:avLst/>
          </a:prstGeom>
          <a:noFill/>
          <a:ln w="76200">
            <a:solidFill>
              <a:srgbClr val="CC0000"/>
            </a:solidFill>
            <a:round/>
            <a:headEnd/>
            <a:tailEnd type="triangle" w="med" len="med"/>
          </a:ln>
        </p:spPr>
        <p:txBody>
          <a:bodyPr wrap="none" anchor="ctr"/>
          <a:lstStyle/>
          <a:p>
            <a:endParaRPr lang="de-CH"/>
          </a:p>
        </p:txBody>
      </p:sp>
      <p:sp>
        <p:nvSpPr>
          <p:cNvPr id="183321" name="WordArt 25"/>
          <p:cNvSpPr>
            <a:spLocks noChangeArrowheads="1" noChangeShapeType="1" noTextEdit="1"/>
          </p:cNvSpPr>
          <p:nvPr/>
        </p:nvSpPr>
        <p:spPr bwMode="auto">
          <a:xfrm>
            <a:off x="457200" y="1981200"/>
            <a:ext cx="1473200" cy="342900"/>
          </a:xfrm>
          <a:prstGeom prst="rect">
            <a:avLst/>
          </a:prstGeom>
        </p:spPr>
        <p:txBody>
          <a:bodyPr wrap="none" fromWordArt="1">
            <a:prstTxWarp prst="textPlain">
              <a:avLst>
                <a:gd name="adj" fmla="val 50000"/>
              </a:avLst>
            </a:prstTxWarp>
          </a:bodyPr>
          <a:lstStyle/>
          <a:p>
            <a:pPr algn="ctr"/>
            <a:r>
              <a:rPr lang="de-CH" sz="2400" kern="10">
                <a:ln w="9525">
                  <a:solidFill>
                    <a:srgbClr val="CC0000"/>
                  </a:solidFill>
                  <a:round/>
                  <a:headEnd/>
                  <a:tailEnd/>
                </a:ln>
                <a:solidFill>
                  <a:srgbClr val="CC0000"/>
                </a:solidFill>
                <a:latin typeface="Arial"/>
                <a:cs typeface="Arial"/>
              </a:rPr>
              <a:t>bis ca. 700</a:t>
            </a:r>
          </a:p>
        </p:txBody>
      </p:sp>
      <p:sp>
        <p:nvSpPr>
          <p:cNvPr id="183322" name="Line 26"/>
          <p:cNvSpPr>
            <a:spLocks noChangeShapeType="1"/>
          </p:cNvSpPr>
          <p:nvPr/>
        </p:nvSpPr>
        <p:spPr bwMode="auto">
          <a:xfrm>
            <a:off x="457200" y="2743200"/>
            <a:ext cx="1143000" cy="0"/>
          </a:xfrm>
          <a:prstGeom prst="line">
            <a:avLst/>
          </a:prstGeom>
          <a:noFill/>
          <a:ln w="76200">
            <a:solidFill>
              <a:srgbClr val="CC0000"/>
            </a:solidFill>
            <a:prstDash val="sysDot"/>
            <a:round/>
            <a:headEnd/>
            <a:tailEnd type="triangle" w="med" len="med"/>
          </a:ln>
        </p:spPr>
        <p:txBody>
          <a:bodyPr wrap="none" anchor="ctr"/>
          <a:lstStyle/>
          <a:p>
            <a:endParaRPr lang="de-CH"/>
          </a:p>
        </p:txBody>
      </p:sp>
      <p:sp>
        <p:nvSpPr>
          <p:cNvPr id="183323" name="WordArt 27"/>
          <p:cNvSpPr>
            <a:spLocks noChangeArrowheads="1" noChangeShapeType="1" noTextEdit="1"/>
          </p:cNvSpPr>
          <p:nvPr/>
        </p:nvSpPr>
        <p:spPr bwMode="auto">
          <a:xfrm>
            <a:off x="457200" y="2971800"/>
            <a:ext cx="1473200" cy="342900"/>
          </a:xfrm>
          <a:prstGeom prst="rect">
            <a:avLst/>
          </a:prstGeom>
        </p:spPr>
        <p:txBody>
          <a:bodyPr wrap="none" fromWordArt="1">
            <a:prstTxWarp prst="textPlain">
              <a:avLst>
                <a:gd name="adj" fmla="val 50000"/>
              </a:avLst>
            </a:prstTxWarp>
          </a:bodyPr>
          <a:lstStyle/>
          <a:p>
            <a:pPr algn="ctr"/>
            <a:r>
              <a:rPr lang="de-CH" sz="2400" kern="10">
                <a:ln w="9525">
                  <a:solidFill>
                    <a:srgbClr val="CC0000"/>
                  </a:solidFill>
                  <a:round/>
                  <a:headEnd/>
                  <a:tailEnd/>
                </a:ln>
                <a:solidFill>
                  <a:srgbClr val="CC0000"/>
                </a:solidFill>
                <a:latin typeface="Arial"/>
                <a:cs typeface="Arial"/>
              </a:rPr>
              <a:t>Infiltration</a:t>
            </a:r>
          </a:p>
        </p:txBody>
      </p:sp>
      <p:grpSp>
        <p:nvGrpSpPr>
          <p:cNvPr id="5" name="Group 28"/>
          <p:cNvGrpSpPr>
            <a:grpSpLocks/>
          </p:cNvGrpSpPr>
          <p:nvPr/>
        </p:nvGrpSpPr>
        <p:grpSpPr bwMode="auto">
          <a:xfrm>
            <a:off x="4953000" y="3487738"/>
            <a:ext cx="268288" cy="855662"/>
            <a:chOff x="3120" y="2197"/>
            <a:chExt cx="169" cy="539"/>
          </a:xfrm>
        </p:grpSpPr>
        <p:sp>
          <p:nvSpPr>
            <p:cNvPr id="16408" name="Freeform 29"/>
            <p:cNvSpPr>
              <a:spLocks/>
            </p:cNvSpPr>
            <p:nvPr/>
          </p:nvSpPr>
          <p:spPr bwMode="auto">
            <a:xfrm>
              <a:off x="3187" y="2197"/>
              <a:ext cx="102" cy="476"/>
            </a:xfrm>
            <a:custGeom>
              <a:avLst/>
              <a:gdLst>
                <a:gd name="T0" fmla="*/ 76 w 102"/>
                <a:gd name="T1" fmla="*/ 0 h 476"/>
                <a:gd name="T2" fmla="*/ 102 w 102"/>
                <a:gd name="T3" fmla="*/ 114 h 476"/>
                <a:gd name="T4" fmla="*/ 45 w 102"/>
                <a:gd name="T5" fmla="*/ 381 h 476"/>
                <a:gd name="T6" fmla="*/ 0 w 102"/>
                <a:gd name="T7" fmla="*/ 476 h 476"/>
                <a:gd name="T8" fmla="*/ 29 w 102"/>
                <a:gd name="T9" fmla="*/ 443 h 476"/>
                <a:gd name="T10" fmla="*/ 0 60000 65536"/>
                <a:gd name="T11" fmla="*/ 0 60000 65536"/>
                <a:gd name="T12" fmla="*/ 0 60000 65536"/>
                <a:gd name="T13" fmla="*/ 0 60000 65536"/>
                <a:gd name="T14" fmla="*/ 0 60000 65536"/>
                <a:gd name="T15" fmla="*/ 0 w 102"/>
                <a:gd name="T16" fmla="*/ 0 h 476"/>
                <a:gd name="T17" fmla="*/ 102 w 102"/>
                <a:gd name="T18" fmla="*/ 476 h 476"/>
              </a:gdLst>
              <a:ahLst/>
              <a:cxnLst>
                <a:cxn ang="T10">
                  <a:pos x="T0" y="T1"/>
                </a:cxn>
                <a:cxn ang="T11">
                  <a:pos x="T2" y="T3"/>
                </a:cxn>
                <a:cxn ang="T12">
                  <a:pos x="T4" y="T5"/>
                </a:cxn>
                <a:cxn ang="T13">
                  <a:pos x="T6" y="T7"/>
                </a:cxn>
                <a:cxn ang="T14">
                  <a:pos x="T8" y="T9"/>
                </a:cxn>
              </a:cxnLst>
              <a:rect l="T15" t="T16" r="T17" b="T18"/>
              <a:pathLst>
                <a:path w="102" h="476">
                  <a:moveTo>
                    <a:pt x="76" y="0"/>
                  </a:moveTo>
                  <a:cubicBezTo>
                    <a:pt x="86" y="37"/>
                    <a:pt x="94" y="75"/>
                    <a:pt x="102" y="114"/>
                  </a:cubicBezTo>
                  <a:cubicBezTo>
                    <a:pt x="95" y="192"/>
                    <a:pt x="76" y="307"/>
                    <a:pt x="45" y="381"/>
                  </a:cubicBezTo>
                  <a:cubicBezTo>
                    <a:pt x="34" y="405"/>
                    <a:pt x="0" y="454"/>
                    <a:pt x="0" y="476"/>
                  </a:cubicBezTo>
                  <a:lnTo>
                    <a:pt x="29" y="443"/>
                  </a:lnTo>
                </a:path>
              </a:pathLst>
            </a:custGeom>
            <a:noFill/>
            <a:ln w="76200" cmpd="sng">
              <a:solidFill>
                <a:srgbClr val="FF3300"/>
              </a:solidFill>
              <a:round/>
              <a:headEnd/>
              <a:tailEnd/>
            </a:ln>
          </p:spPr>
          <p:txBody>
            <a:bodyPr wrap="none" anchor="ctr"/>
            <a:lstStyle/>
            <a:p>
              <a:endParaRPr lang="de-CH"/>
            </a:p>
          </p:txBody>
        </p:sp>
        <p:sp>
          <p:nvSpPr>
            <p:cNvPr id="16409" name="Line 30"/>
            <p:cNvSpPr>
              <a:spLocks noChangeShapeType="1"/>
            </p:cNvSpPr>
            <p:nvPr/>
          </p:nvSpPr>
          <p:spPr bwMode="auto">
            <a:xfrm flipH="1">
              <a:off x="3120" y="2640"/>
              <a:ext cx="96" cy="96"/>
            </a:xfrm>
            <a:prstGeom prst="line">
              <a:avLst/>
            </a:prstGeom>
            <a:noFill/>
            <a:ln w="76200">
              <a:solidFill>
                <a:srgbClr val="FF3300"/>
              </a:solidFill>
              <a:round/>
              <a:headEnd/>
              <a:tailEnd type="triangle" w="med" len="med"/>
            </a:ln>
          </p:spPr>
          <p:txBody>
            <a:bodyPr wrap="none" anchor="ctr"/>
            <a:lstStyle/>
            <a:p>
              <a:endParaRPr lang="de-CH"/>
            </a:p>
          </p:txBody>
        </p:sp>
      </p:grpSp>
      <p:grpSp>
        <p:nvGrpSpPr>
          <p:cNvPr id="6" name="Group 31"/>
          <p:cNvGrpSpPr>
            <a:grpSpLocks/>
          </p:cNvGrpSpPr>
          <p:nvPr/>
        </p:nvGrpSpPr>
        <p:grpSpPr bwMode="auto">
          <a:xfrm>
            <a:off x="4343400" y="4092575"/>
            <a:ext cx="363538" cy="708025"/>
            <a:chOff x="2736" y="2578"/>
            <a:chExt cx="229" cy="446"/>
          </a:xfrm>
        </p:grpSpPr>
        <p:sp>
          <p:nvSpPr>
            <p:cNvPr id="16406" name="Freeform 32"/>
            <p:cNvSpPr>
              <a:spLocks/>
            </p:cNvSpPr>
            <p:nvPr/>
          </p:nvSpPr>
          <p:spPr bwMode="auto">
            <a:xfrm>
              <a:off x="2762" y="2578"/>
              <a:ext cx="203" cy="414"/>
            </a:xfrm>
            <a:custGeom>
              <a:avLst/>
              <a:gdLst>
                <a:gd name="T0" fmla="*/ 146 w 203"/>
                <a:gd name="T1" fmla="*/ 0 h 414"/>
                <a:gd name="T2" fmla="*/ 197 w 203"/>
                <a:gd name="T3" fmla="*/ 89 h 414"/>
                <a:gd name="T4" fmla="*/ 203 w 203"/>
                <a:gd name="T5" fmla="*/ 165 h 414"/>
                <a:gd name="T6" fmla="*/ 76 w 203"/>
                <a:gd name="T7" fmla="*/ 349 h 414"/>
                <a:gd name="T8" fmla="*/ 19 w 203"/>
                <a:gd name="T9" fmla="*/ 387 h 414"/>
                <a:gd name="T10" fmla="*/ 0 w 203"/>
                <a:gd name="T11" fmla="*/ 413 h 414"/>
                <a:gd name="T12" fmla="*/ 0 60000 65536"/>
                <a:gd name="T13" fmla="*/ 0 60000 65536"/>
                <a:gd name="T14" fmla="*/ 0 60000 65536"/>
                <a:gd name="T15" fmla="*/ 0 60000 65536"/>
                <a:gd name="T16" fmla="*/ 0 60000 65536"/>
                <a:gd name="T17" fmla="*/ 0 60000 65536"/>
                <a:gd name="T18" fmla="*/ 0 w 203"/>
                <a:gd name="T19" fmla="*/ 0 h 414"/>
                <a:gd name="T20" fmla="*/ 203 w 203"/>
                <a:gd name="T21" fmla="*/ 414 h 414"/>
              </a:gdLst>
              <a:ahLst/>
              <a:cxnLst>
                <a:cxn ang="T12">
                  <a:pos x="T0" y="T1"/>
                </a:cxn>
                <a:cxn ang="T13">
                  <a:pos x="T2" y="T3"/>
                </a:cxn>
                <a:cxn ang="T14">
                  <a:pos x="T4" y="T5"/>
                </a:cxn>
                <a:cxn ang="T15">
                  <a:pos x="T6" y="T7"/>
                </a:cxn>
                <a:cxn ang="T16">
                  <a:pos x="T8" y="T9"/>
                </a:cxn>
                <a:cxn ang="T17">
                  <a:pos x="T10" y="T11"/>
                </a:cxn>
              </a:cxnLst>
              <a:rect l="T18" t="T19" r="T20" b="T21"/>
              <a:pathLst>
                <a:path w="203" h="414">
                  <a:moveTo>
                    <a:pt x="146" y="0"/>
                  </a:moveTo>
                  <a:cubicBezTo>
                    <a:pt x="201" y="13"/>
                    <a:pt x="179" y="42"/>
                    <a:pt x="197" y="89"/>
                  </a:cubicBezTo>
                  <a:cubicBezTo>
                    <a:pt x="199" y="114"/>
                    <a:pt x="203" y="139"/>
                    <a:pt x="203" y="165"/>
                  </a:cubicBezTo>
                  <a:cubicBezTo>
                    <a:pt x="203" y="226"/>
                    <a:pt x="132" y="331"/>
                    <a:pt x="76" y="349"/>
                  </a:cubicBezTo>
                  <a:cubicBezTo>
                    <a:pt x="57" y="367"/>
                    <a:pt x="44" y="378"/>
                    <a:pt x="19" y="387"/>
                  </a:cubicBezTo>
                  <a:cubicBezTo>
                    <a:pt x="5" y="414"/>
                    <a:pt x="15" y="413"/>
                    <a:pt x="0" y="413"/>
                  </a:cubicBezTo>
                </a:path>
              </a:pathLst>
            </a:custGeom>
            <a:noFill/>
            <a:ln w="76200" cmpd="sng">
              <a:solidFill>
                <a:srgbClr val="FF3300"/>
              </a:solidFill>
              <a:round/>
              <a:headEnd/>
              <a:tailEnd/>
            </a:ln>
          </p:spPr>
          <p:txBody>
            <a:bodyPr wrap="none" anchor="ctr"/>
            <a:lstStyle/>
            <a:p>
              <a:endParaRPr lang="de-CH"/>
            </a:p>
          </p:txBody>
        </p:sp>
        <p:sp>
          <p:nvSpPr>
            <p:cNvPr id="16407" name="Line 33"/>
            <p:cNvSpPr>
              <a:spLocks noChangeShapeType="1"/>
            </p:cNvSpPr>
            <p:nvPr/>
          </p:nvSpPr>
          <p:spPr bwMode="auto">
            <a:xfrm flipH="1">
              <a:off x="2736" y="2928"/>
              <a:ext cx="96" cy="96"/>
            </a:xfrm>
            <a:prstGeom prst="line">
              <a:avLst/>
            </a:prstGeom>
            <a:noFill/>
            <a:ln w="76200">
              <a:solidFill>
                <a:srgbClr val="FF3300"/>
              </a:solidFill>
              <a:round/>
              <a:headEnd/>
              <a:tailEnd type="triangle" w="med" len="med"/>
            </a:ln>
          </p:spPr>
          <p:txBody>
            <a:bodyPr wrap="none" anchor="ctr"/>
            <a:lstStyle/>
            <a:p>
              <a:endParaRPr lang="de-CH"/>
            </a:p>
          </p:txBody>
        </p:sp>
      </p:grpSp>
      <p:grpSp>
        <p:nvGrpSpPr>
          <p:cNvPr id="7" name="Group 34"/>
          <p:cNvGrpSpPr>
            <a:grpSpLocks/>
          </p:cNvGrpSpPr>
          <p:nvPr/>
        </p:nvGrpSpPr>
        <p:grpSpPr bwMode="auto">
          <a:xfrm>
            <a:off x="3676650" y="4162425"/>
            <a:ext cx="438150" cy="790575"/>
            <a:chOff x="2316" y="2622"/>
            <a:chExt cx="276" cy="498"/>
          </a:xfrm>
        </p:grpSpPr>
        <p:sp>
          <p:nvSpPr>
            <p:cNvPr id="16404" name="Freeform 35"/>
            <p:cNvSpPr>
              <a:spLocks/>
            </p:cNvSpPr>
            <p:nvPr/>
          </p:nvSpPr>
          <p:spPr bwMode="auto">
            <a:xfrm>
              <a:off x="2316" y="2622"/>
              <a:ext cx="211" cy="470"/>
            </a:xfrm>
            <a:custGeom>
              <a:avLst/>
              <a:gdLst>
                <a:gd name="T0" fmla="*/ 20 w 211"/>
                <a:gd name="T1" fmla="*/ 0 h 470"/>
                <a:gd name="T2" fmla="*/ 20 w 211"/>
                <a:gd name="T3" fmla="*/ 216 h 470"/>
                <a:gd name="T4" fmla="*/ 211 w 211"/>
                <a:gd name="T5" fmla="*/ 470 h 470"/>
                <a:gd name="T6" fmla="*/ 0 60000 65536"/>
                <a:gd name="T7" fmla="*/ 0 60000 65536"/>
                <a:gd name="T8" fmla="*/ 0 60000 65536"/>
                <a:gd name="T9" fmla="*/ 0 w 211"/>
                <a:gd name="T10" fmla="*/ 0 h 470"/>
                <a:gd name="T11" fmla="*/ 211 w 211"/>
                <a:gd name="T12" fmla="*/ 470 h 470"/>
              </a:gdLst>
              <a:ahLst/>
              <a:cxnLst>
                <a:cxn ang="T6">
                  <a:pos x="T0" y="T1"/>
                </a:cxn>
                <a:cxn ang="T7">
                  <a:pos x="T2" y="T3"/>
                </a:cxn>
                <a:cxn ang="T8">
                  <a:pos x="T4" y="T5"/>
                </a:cxn>
              </a:cxnLst>
              <a:rect l="T9" t="T10" r="T11" b="T12"/>
              <a:pathLst>
                <a:path w="211" h="470">
                  <a:moveTo>
                    <a:pt x="20" y="0"/>
                  </a:moveTo>
                  <a:cubicBezTo>
                    <a:pt x="0" y="85"/>
                    <a:pt x="9" y="35"/>
                    <a:pt x="20" y="216"/>
                  </a:cubicBezTo>
                  <a:cubicBezTo>
                    <a:pt x="26" y="320"/>
                    <a:pt x="90" y="470"/>
                    <a:pt x="211" y="470"/>
                  </a:cubicBezTo>
                </a:path>
              </a:pathLst>
            </a:custGeom>
            <a:noFill/>
            <a:ln w="76200" cmpd="sng">
              <a:solidFill>
                <a:srgbClr val="FF3300"/>
              </a:solidFill>
              <a:round/>
              <a:headEnd/>
              <a:tailEnd/>
            </a:ln>
          </p:spPr>
          <p:txBody>
            <a:bodyPr wrap="none" anchor="ctr"/>
            <a:lstStyle/>
            <a:p>
              <a:endParaRPr lang="de-CH"/>
            </a:p>
          </p:txBody>
        </p:sp>
        <p:sp>
          <p:nvSpPr>
            <p:cNvPr id="16405" name="Line 36"/>
            <p:cNvSpPr>
              <a:spLocks noChangeShapeType="1"/>
            </p:cNvSpPr>
            <p:nvPr/>
          </p:nvSpPr>
          <p:spPr bwMode="auto">
            <a:xfrm>
              <a:off x="2496" y="3072"/>
              <a:ext cx="96" cy="48"/>
            </a:xfrm>
            <a:prstGeom prst="line">
              <a:avLst/>
            </a:prstGeom>
            <a:noFill/>
            <a:ln w="76200">
              <a:solidFill>
                <a:srgbClr val="FF3300"/>
              </a:solidFill>
              <a:round/>
              <a:headEnd/>
              <a:tailEnd type="triangle" w="med" len="med"/>
            </a:ln>
          </p:spPr>
          <p:txBody>
            <a:bodyPr wrap="none" anchor="ctr"/>
            <a:lstStyle/>
            <a:p>
              <a:endParaRPr lang="de-CH"/>
            </a:p>
          </p:txBody>
        </p:sp>
      </p:grpSp>
      <p:sp>
        <p:nvSpPr>
          <p:cNvPr id="183333" name="Line 37"/>
          <p:cNvSpPr>
            <a:spLocks noChangeShapeType="1"/>
          </p:cNvSpPr>
          <p:nvPr/>
        </p:nvSpPr>
        <p:spPr bwMode="auto">
          <a:xfrm>
            <a:off x="457200" y="5181600"/>
            <a:ext cx="1219200" cy="0"/>
          </a:xfrm>
          <a:prstGeom prst="line">
            <a:avLst/>
          </a:prstGeom>
          <a:noFill/>
          <a:ln w="76200">
            <a:solidFill>
              <a:srgbClr val="FF3300"/>
            </a:solidFill>
            <a:round/>
            <a:headEnd/>
            <a:tailEnd type="triangle" w="med" len="med"/>
          </a:ln>
        </p:spPr>
        <p:txBody>
          <a:bodyPr wrap="none" anchor="ctr"/>
          <a:lstStyle/>
          <a:p>
            <a:endParaRPr lang="de-CH"/>
          </a:p>
        </p:txBody>
      </p:sp>
      <p:sp>
        <p:nvSpPr>
          <p:cNvPr id="183334" name="WordArt 38"/>
          <p:cNvSpPr>
            <a:spLocks noChangeArrowheads="1" noChangeShapeType="1" noTextEdit="1"/>
          </p:cNvSpPr>
          <p:nvPr/>
        </p:nvSpPr>
        <p:spPr bwMode="auto">
          <a:xfrm>
            <a:off x="304800" y="5562600"/>
            <a:ext cx="1638300" cy="342900"/>
          </a:xfrm>
          <a:prstGeom prst="rect">
            <a:avLst/>
          </a:prstGeom>
        </p:spPr>
        <p:txBody>
          <a:bodyPr wrap="none" fromWordArt="1">
            <a:prstTxWarp prst="textPlain">
              <a:avLst>
                <a:gd name="adj" fmla="val 50000"/>
              </a:avLst>
            </a:prstTxWarp>
          </a:bodyPr>
          <a:lstStyle/>
          <a:p>
            <a:pPr algn="ctr"/>
            <a:r>
              <a:rPr lang="de-CH" sz="2400" kern="10">
                <a:ln w="9525">
                  <a:solidFill>
                    <a:srgbClr val="FF3300"/>
                  </a:solidFill>
                  <a:round/>
                  <a:headEnd/>
                  <a:tailEnd/>
                </a:ln>
                <a:solidFill>
                  <a:srgbClr val="FF3300"/>
                </a:solidFill>
                <a:latin typeface="Arial"/>
                <a:cs typeface="Arial"/>
              </a:rPr>
              <a:t>bis ca. 1000</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afterEffect">
                                  <p:stCondLst>
                                    <p:cond delay="0"/>
                                  </p:stCondLst>
                                  <p:childTnLst>
                                    <p:set>
                                      <p:cBhvr>
                                        <p:cTn id="6" dur="1" fill="hold">
                                          <p:stCondLst>
                                            <p:cond delay="0"/>
                                          </p:stCondLst>
                                        </p:cTn>
                                        <p:tgtEl>
                                          <p:spTgt spid="183306"/>
                                        </p:tgtEl>
                                        <p:attrNameLst>
                                          <p:attrName>style.visibility</p:attrName>
                                        </p:attrNameLst>
                                      </p:cBhvr>
                                      <p:to>
                                        <p:strVal val="visible"/>
                                      </p:to>
                                    </p:set>
                                    <p:animEffect transition="in" filter="box(in)">
                                      <p:cBhvr>
                                        <p:cTn id="7" dur="500"/>
                                        <p:tgtEl>
                                          <p:spTgt spid="183306"/>
                                        </p:tgtEl>
                                      </p:cBhvr>
                                    </p:animEffect>
                                  </p:childTnLst>
                                </p:cTn>
                              </p:par>
                            </p:childTnLst>
                          </p:cTn>
                        </p:par>
                        <p:par>
                          <p:cTn id="8" fill="hold">
                            <p:stCondLst>
                              <p:cond delay="500"/>
                            </p:stCondLst>
                            <p:childTnLst>
                              <p:par>
                                <p:cTn id="9" presetID="2" presetClass="entr" presetSubtype="1" fill="hold" grpId="0" nodeType="afterEffect">
                                  <p:stCondLst>
                                    <p:cond delay="500"/>
                                  </p:stCondLst>
                                  <p:childTnLst>
                                    <p:set>
                                      <p:cBhvr>
                                        <p:cTn id="10" dur="1" fill="hold">
                                          <p:stCondLst>
                                            <p:cond delay="0"/>
                                          </p:stCondLst>
                                        </p:cTn>
                                        <p:tgtEl>
                                          <p:spTgt spid="183307"/>
                                        </p:tgtEl>
                                        <p:attrNameLst>
                                          <p:attrName>style.visibility</p:attrName>
                                        </p:attrNameLst>
                                      </p:cBhvr>
                                      <p:to>
                                        <p:strVal val="visible"/>
                                      </p:to>
                                    </p:set>
                                    <p:anim calcmode="lin" valueType="num">
                                      <p:cBhvr additive="base">
                                        <p:cTn id="11" dur="500" fill="hold"/>
                                        <p:tgtEl>
                                          <p:spTgt spid="183307"/>
                                        </p:tgtEl>
                                        <p:attrNameLst>
                                          <p:attrName>ppt_x</p:attrName>
                                        </p:attrNameLst>
                                      </p:cBhvr>
                                      <p:tavLst>
                                        <p:tav tm="0">
                                          <p:val>
                                            <p:strVal val="#ppt_x"/>
                                          </p:val>
                                        </p:tav>
                                        <p:tav tm="100000">
                                          <p:val>
                                            <p:strVal val="#ppt_x"/>
                                          </p:val>
                                        </p:tav>
                                      </p:tavLst>
                                    </p:anim>
                                    <p:anim calcmode="lin" valueType="num">
                                      <p:cBhvr additive="base">
                                        <p:cTn id="12" dur="500" fill="hold"/>
                                        <p:tgtEl>
                                          <p:spTgt spid="183307"/>
                                        </p:tgtEl>
                                        <p:attrNameLst>
                                          <p:attrName>ppt_y</p:attrName>
                                        </p:attrNameLst>
                                      </p:cBhvr>
                                      <p:tavLst>
                                        <p:tav tm="0">
                                          <p:val>
                                            <p:strVal val="0-#ppt_h/2"/>
                                          </p:val>
                                        </p:tav>
                                        <p:tav tm="100000">
                                          <p:val>
                                            <p:strVal val="#ppt_y"/>
                                          </p:val>
                                        </p:tav>
                                      </p:tavLst>
                                    </p:anim>
                                  </p:childTnLst>
                                </p:cTn>
                              </p:par>
                            </p:childTnLst>
                          </p:cTn>
                        </p:par>
                        <p:par>
                          <p:cTn id="13" fill="hold">
                            <p:stCondLst>
                              <p:cond delay="1500"/>
                            </p:stCondLst>
                            <p:childTnLst>
                              <p:par>
                                <p:cTn id="14" presetID="4" presetClass="entr" presetSubtype="32" fill="hold" nodeType="afterEffect">
                                  <p:stCondLst>
                                    <p:cond delay="500"/>
                                  </p:stCondLst>
                                  <p:childTnLst>
                                    <p:set>
                                      <p:cBhvr>
                                        <p:cTn id="15" dur="1" fill="hold">
                                          <p:stCondLst>
                                            <p:cond delay="0"/>
                                          </p:stCondLst>
                                        </p:cTn>
                                        <p:tgtEl>
                                          <p:spTgt spid="2"/>
                                        </p:tgtEl>
                                        <p:attrNameLst>
                                          <p:attrName>style.visibility</p:attrName>
                                        </p:attrNameLst>
                                      </p:cBhvr>
                                      <p:to>
                                        <p:strVal val="visible"/>
                                      </p:to>
                                    </p:set>
                                    <p:animEffect transition="in" filter="box(out)">
                                      <p:cBhvr>
                                        <p:cTn id="16" dur="500"/>
                                        <p:tgtEl>
                                          <p:spTgt spid="2"/>
                                        </p:tgtEl>
                                      </p:cBhvr>
                                    </p:animEffect>
                                  </p:childTnLst>
                                </p:cTn>
                              </p:par>
                              <p:par>
                                <p:cTn id="17" presetID="4" presetClass="entr" presetSubtype="32" fill="hold" nodeType="withEffect">
                                  <p:stCondLst>
                                    <p:cond delay="500"/>
                                  </p:stCondLst>
                                  <p:childTnLst>
                                    <p:set>
                                      <p:cBhvr>
                                        <p:cTn id="18" dur="1" fill="hold">
                                          <p:stCondLst>
                                            <p:cond delay="0"/>
                                          </p:stCondLst>
                                        </p:cTn>
                                        <p:tgtEl>
                                          <p:spTgt spid="3"/>
                                        </p:tgtEl>
                                        <p:attrNameLst>
                                          <p:attrName>style.visibility</p:attrName>
                                        </p:attrNameLst>
                                      </p:cBhvr>
                                      <p:to>
                                        <p:strVal val="visible"/>
                                      </p:to>
                                    </p:set>
                                    <p:animEffect transition="in" filter="box(out)">
                                      <p:cBhvr>
                                        <p:cTn id="19" dur="500"/>
                                        <p:tgtEl>
                                          <p:spTgt spid="3"/>
                                        </p:tgtEl>
                                      </p:cBhvr>
                                    </p:animEffect>
                                  </p:childTnLst>
                                </p:cTn>
                              </p:par>
                              <p:par>
                                <p:cTn id="20" presetID="4" presetClass="entr" presetSubtype="16" fill="hold" grpId="0" nodeType="withEffect">
                                  <p:stCondLst>
                                    <p:cond delay="500"/>
                                  </p:stCondLst>
                                  <p:childTnLst>
                                    <p:set>
                                      <p:cBhvr>
                                        <p:cTn id="21" dur="1" fill="hold">
                                          <p:stCondLst>
                                            <p:cond delay="0"/>
                                          </p:stCondLst>
                                        </p:cTn>
                                        <p:tgtEl>
                                          <p:spTgt spid="183311"/>
                                        </p:tgtEl>
                                        <p:attrNameLst>
                                          <p:attrName>style.visibility</p:attrName>
                                        </p:attrNameLst>
                                      </p:cBhvr>
                                      <p:to>
                                        <p:strVal val="visible"/>
                                      </p:to>
                                    </p:set>
                                    <p:animEffect transition="in" filter="box(in)">
                                      <p:cBhvr>
                                        <p:cTn id="22" dur="500"/>
                                        <p:tgtEl>
                                          <p:spTgt spid="183311"/>
                                        </p:tgtEl>
                                      </p:cBhvr>
                                    </p:animEffect>
                                  </p:childTnLst>
                                </p:cTn>
                              </p:par>
                              <p:par>
                                <p:cTn id="23" presetID="4" presetClass="entr" presetSubtype="32" fill="hold" nodeType="withEffect">
                                  <p:stCondLst>
                                    <p:cond delay="2000"/>
                                  </p:stCondLst>
                                  <p:childTnLst>
                                    <p:set>
                                      <p:cBhvr>
                                        <p:cTn id="24" dur="1" fill="hold">
                                          <p:stCondLst>
                                            <p:cond delay="0"/>
                                          </p:stCondLst>
                                        </p:cTn>
                                        <p:tgtEl>
                                          <p:spTgt spid="4"/>
                                        </p:tgtEl>
                                        <p:attrNameLst>
                                          <p:attrName>style.visibility</p:attrName>
                                        </p:attrNameLst>
                                      </p:cBhvr>
                                      <p:to>
                                        <p:strVal val="visible"/>
                                      </p:to>
                                    </p:set>
                                    <p:animEffect transition="in" filter="box(out)">
                                      <p:cBhvr>
                                        <p:cTn id="25" dur="500"/>
                                        <p:tgtEl>
                                          <p:spTgt spid="4"/>
                                        </p:tgtEl>
                                      </p:cBhvr>
                                    </p:animEffect>
                                  </p:childTnLst>
                                </p:cTn>
                              </p:par>
                            </p:childTnLst>
                          </p:cTn>
                        </p:par>
                        <p:par>
                          <p:cTn id="26" fill="hold">
                            <p:stCondLst>
                              <p:cond delay="4000"/>
                            </p:stCondLst>
                            <p:childTnLst>
                              <p:par>
                                <p:cTn id="27" presetID="4" presetClass="entr" presetSubtype="32" fill="hold" grpId="0" nodeType="afterEffect">
                                  <p:stCondLst>
                                    <p:cond delay="0"/>
                                  </p:stCondLst>
                                  <p:childTnLst>
                                    <p:set>
                                      <p:cBhvr>
                                        <p:cTn id="28" dur="1" fill="hold">
                                          <p:stCondLst>
                                            <p:cond delay="0"/>
                                          </p:stCondLst>
                                        </p:cTn>
                                        <p:tgtEl>
                                          <p:spTgt spid="183318"/>
                                        </p:tgtEl>
                                        <p:attrNameLst>
                                          <p:attrName>style.visibility</p:attrName>
                                        </p:attrNameLst>
                                      </p:cBhvr>
                                      <p:to>
                                        <p:strVal val="visible"/>
                                      </p:to>
                                    </p:set>
                                    <p:animEffect transition="in" filter="box(out)">
                                      <p:cBhvr>
                                        <p:cTn id="29" dur="500"/>
                                        <p:tgtEl>
                                          <p:spTgt spid="183318"/>
                                        </p:tgtEl>
                                      </p:cBhvr>
                                    </p:animEffect>
                                  </p:childTnLst>
                                </p:cTn>
                              </p:par>
                            </p:childTnLst>
                          </p:cTn>
                        </p:par>
                        <p:par>
                          <p:cTn id="30" fill="hold">
                            <p:stCondLst>
                              <p:cond delay="4500"/>
                            </p:stCondLst>
                            <p:childTnLst>
                              <p:par>
                                <p:cTn id="31" presetID="4" presetClass="entr" presetSubtype="16" fill="hold" grpId="0" nodeType="afterEffect">
                                  <p:stCondLst>
                                    <p:cond delay="0"/>
                                  </p:stCondLst>
                                  <p:childTnLst>
                                    <p:set>
                                      <p:cBhvr>
                                        <p:cTn id="32" dur="1" fill="hold">
                                          <p:stCondLst>
                                            <p:cond delay="0"/>
                                          </p:stCondLst>
                                        </p:cTn>
                                        <p:tgtEl>
                                          <p:spTgt spid="183319"/>
                                        </p:tgtEl>
                                        <p:attrNameLst>
                                          <p:attrName>style.visibility</p:attrName>
                                        </p:attrNameLst>
                                      </p:cBhvr>
                                      <p:to>
                                        <p:strVal val="visible"/>
                                      </p:to>
                                    </p:set>
                                    <p:animEffect transition="in" filter="box(in)">
                                      <p:cBhvr>
                                        <p:cTn id="33" dur="500"/>
                                        <p:tgtEl>
                                          <p:spTgt spid="183319"/>
                                        </p:tgtEl>
                                      </p:cBhvr>
                                    </p:animEffect>
                                  </p:childTnLst>
                                </p:cTn>
                              </p:par>
                            </p:childTnLst>
                          </p:cTn>
                        </p:par>
                        <p:par>
                          <p:cTn id="34" fill="hold">
                            <p:stCondLst>
                              <p:cond delay="5000"/>
                            </p:stCondLst>
                            <p:childTnLst>
                              <p:par>
                                <p:cTn id="35" presetID="2" presetClass="entr" presetSubtype="8" fill="hold" grpId="0" nodeType="afterEffect">
                                  <p:stCondLst>
                                    <p:cond delay="0"/>
                                  </p:stCondLst>
                                  <p:childTnLst>
                                    <p:set>
                                      <p:cBhvr>
                                        <p:cTn id="36" dur="1" fill="hold">
                                          <p:stCondLst>
                                            <p:cond delay="0"/>
                                          </p:stCondLst>
                                        </p:cTn>
                                        <p:tgtEl>
                                          <p:spTgt spid="183320"/>
                                        </p:tgtEl>
                                        <p:attrNameLst>
                                          <p:attrName>style.visibility</p:attrName>
                                        </p:attrNameLst>
                                      </p:cBhvr>
                                      <p:to>
                                        <p:strVal val="visible"/>
                                      </p:to>
                                    </p:set>
                                    <p:anim calcmode="lin" valueType="num">
                                      <p:cBhvr additive="base">
                                        <p:cTn id="37" dur="500" fill="hold"/>
                                        <p:tgtEl>
                                          <p:spTgt spid="183320"/>
                                        </p:tgtEl>
                                        <p:attrNameLst>
                                          <p:attrName>ppt_x</p:attrName>
                                        </p:attrNameLst>
                                      </p:cBhvr>
                                      <p:tavLst>
                                        <p:tav tm="0">
                                          <p:val>
                                            <p:strVal val="0-#ppt_w/2"/>
                                          </p:val>
                                        </p:tav>
                                        <p:tav tm="100000">
                                          <p:val>
                                            <p:strVal val="#ppt_x"/>
                                          </p:val>
                                        </p:tav>
                                      </p:tavLst>
                                    </p:anim>
                                    <p:anim calcmode="lin" valueType="num">
                                      <p:cBhvr additive="base">
                                        <p:cTn id="38" dur="500" fill="hold"/>
                                        <p:tgtEl>
                                          <p:spTgt spid="183320"/>
                                        </p:tgtEl>
                                        <p:attrNameLst>
                                          <p:attrName>ppt_y</p:attrName>
                                        </p:attrNameLst>
                                      </p:cBhvr>
                                      <p:tavLst>
                                        <p:tav tm="0">
                                          <p:val>
                                            <p:strVal val="#ppt_y"/>
                                          </p:val>
                                        </p:tav>
                                        <p:tav tm="100000">
                                          <p:val>
                                            <p:strVal val="#ppt_y"/>
                                          </p:val>
                                        </p:tav>
                                      </p:tavLst>
                                    </p:anim>
                                  </p:childTnLst>
                                </p:cTn>
                              </p:par>
                              <p:par>
                                <p:cTn id="39" presetID="2" presetClass="entr" presetSubtype="8" fill="hold" grpId="0" nodeType="withEffect">
                                  <p:stCondLst>
                                    <p:cond delay="0"/>
                                  </p:stCondLst>
                                  <p:childTnLst>
                                    <p:set>
                                      <p:cBhvr>
                                        <p:cTn id="40" dur="1" fill="hold">
                                          <p:stCondLst>
                                            <p:cond delay="0"/>
                                          </p:stCondLst>
                                        </p:cTn>
                                        <p:tgtEl>
                                          <p:spTgt spid="183321"/>
                                        </p:tgtEl>
                                        <p:attrNameLst>
                                          <p:attrName>style.visibility</p:attrName>
                                        </p:attrNameLst>
                                      </p:cBhvr>
                                      <p:to>
                                        <p:strVal val="visible"/>
                                      </p:to>
                                    </p:set>
                                    <p:anim calcmode="lin" valueType="num">
                                      <p:cBhvr additive="base">
                                        <p:cTn id="41" dur="500" fill="hold"/>
                                        <p:tgtEl>
                                          <p:spTgt spid="183321"/>
                                        </p:tgtEl>
                                        <p:attrNameLst>
                                          <p:attrName>ppt_x</p:attrName>
                                        </p:attrNameLst>
                                      </p:cBhvr>
                                      <p:tavLst>
                                        <p:tav tm="0">
                                          <p:val>
                                            <p:strVal val="0-#ppt_w/2"/>
                                          </p:val>
                                        </p:tav>
                                        <p:tav tm="100000">
                                          <p:val>
                                            <p:strVal val="#ppt_x"/>
                                          </p:val>
                                        </p:tav>
                                      </p:tavLst>
                                    </p:anim>
                                    <p:anim calcmode="lin" valueType="num">
                                      <p:cBhvr additive="base">
                                        <p:cTn id="42" dur="500" fill="hold"/>
                                        <p:tgtEl>
                                          <p:spTgt spid="183321"/>
                                        </p:tgtEl>
                                        <p:attrNameLst>
                                          <p:attrName>ppt_y</p:attrName>
                                        </p:attrNameLst>
                                      </p:cBhvr>
                                      <p:tavLst>
                                        <p:tav tm="0">
                                          <p:val>
                                            <p:strVal val="#ppt_y"/>
                                          </p:val>
                                        </p:tav>
                                        <p:tav tm="100000">
                                          <p:val>
                                            <p:strVal val="#ppt_y"/>
                                          </p:val>
                                        </p:tav>
                                      </p:tavLst>
                                    </p:anim>
                                  </p:childTnLst>
                                </p:cTn>
                              </p:par>
                            </p:childTnLst>
                          </p:cTn>
                        </p:par>
                        <p:par>
                          <p:cTn id="43" fill="hold">
                            <p:stCondLst>
                              <p:cond delay="5500"/>
                            </p:stCondLst>
                            <p:childTnLst>
                              <p:par>
                                <p:cTn id="44" presetID="2" presetClass="entr" presetSubtype="8" fill="hold" grpId="0" nodeType="afterEffect">
                                  <p:stCondLst>
                                    <p:cond delay="500"/>
                                  </p:stCondLst>
                                  <p:childTnLst>
                                    <p:set>
                                      <p:cBhvr>
                                        <p:cTn id="45" dur="1" fill="hold">
                                          <p:stCondLst>
                                            <p:cond delay="0"/>
                                          </p:stCondLst>
                                        </p:cTn>
                                        <p:tgtEl>
                                          <p:spTgt spid="183322"/>
                                        </p:tgtEl>
                                        <p:attrNameLst>
                                          <p:attrName>style.visibility</p:attrName>
                                        </p:attrNameLst>
                                      </p:cBhvr>
                                      <p:to>
                                        <p:strVal val="visible"/>
                                      </p:to>
                                    </p:set>
                                    <p:anim calcmode="lin" valueType="num">
                                      <p:cBhvr additive="base">
                                        <p:cTn id="46" dur="500" fill="hold"/>
                                        <p:tgtEl>
                                          <p:spTgt spid="183322"/>
                                        </p:tgtEl>
                                        <p:attrNameLst>
                                          <p:attrName>ppt_x</p:attrName>
                                        </p:attrNameLst>
                                      </p:cBhvr>
                                      <p:tavLst>
                                        <p:tav tm="0">
                                          <p:val>
                                            <p:strVal val="0-#ppt_w/2"/>
                                          </p:val>
                                        </p:tav>
                                        <p:tav tm="100000">
                                          <p:val>
                                            <p:strVal val="#ppt_x"/>
                                          </p:val>
                                        </p:tav>
                                      </p:tavLst>
                                    </p:anim>
                                    <p:anim calcmode="lin" valueType="num">
                                      <p:cBhvr additive="base">
                                        <p:cTn id="47" dur="500" fill="hold"/>
                                        <p:tgtEl>
                                          <p:spTgt spid="183322"/>
                                        </p:tgtEl>
                                        <p:attrNameLst>
                                          <p:attrName>ppt_y</p:attrName>
                                        </p:attrNameLst>
                                      </p:cBhvr>
                                      <p:tavLst>
                                        <p:tav tm="0">
                                          <p:val>
                                            <p:strVal val="#ppt_y"/>
                                          </p:val>
                                        </p:tav>
                                        <p:tav tm="100000">
                                          <p:val>
                                            <p:strVal val="#ppt_y"/>
                                          </p:val>
                                        </p:tav>
                                      </p:tavLst>
                                    </p:anim>
                                  </p:childTnLst>
                                </p:cTn>
                              </p:par>
                              <p:par>
                                <p:cTn id="48" presetID="2" presetClass="entr" presetSubtype="4" fill="hold" grpId="0" nodeType="withEffect">
                                  <p:stCondLst>
                                    <p:cond delay="500"/>
                                  </p:stCondLst>
                                  <p:childTnLst>
                                    <p:set>
                                      <p:cBhvr>
                                        <p:cTn id="49" dur="1" fill="hold">
                                          <p:stCondLst>
                                            <p:cond delay="0"/>
                                          </p:stCondLst>
                                        </p:cTn>
                                        <p:tgtEl>
                                          <p:spTgt spid="183323"/>
                                        </p:tgtEl>
                                        <p:attrNameLst>
                                          <p:attrName>style.visibility</p:attrName>
                                        </p:attrNameLst>
                                      </p:cBhvr>
                                      <p:to>
                                        <p:strVal val="visible"/>
                                      </p:to>
                                    </p:set>
                                    <p:anim calcmode="lin" valueType="num">
                                      <p:cBhvr additive="base">
                                        <p:cTn id="50" dur="500" fill="hold"/>
                                        <p:tgtEl>
                                          <p:spTgt spid="183323"/>
                                        </p:tgtEl>
                                        <p:attrNameLst>
                                          <p:attrName>ppt_x</p:attrName>
                                        </p:attrNameLst>
                                      </p:cBhvr>
                                      <p:tavLst>
                                        <p:tav tm="0">
                                          <p:val>
                                            <p:strVal val="#ppt_x"/>
                                          </p:val>
                                        </p:tav>
                                        <p:tav tm="100000">
                                          <p:val>
                                            <p:strVal val="#ppt_x"/>
                                          </p:val>
                                        </p:tav>
                                      </p:tavLst>
                                    </p:anim>
                                    <p:anim calcmode="lin" valueType="num">
                                      <p:cBhvr additive="base">
                                        <p:cTn id="51" dur="500" fill="hold"/>
                                        <p:tgtEl>
                                          <p:spTgt spid="183323"/>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 presetClass="entr" presetSubtype="16" fill="hold" nodeType="clickEffect">
                                  <p:stCondLst>
                                    <p:cond delay="0"/>
                                  </p:stCondLst>
                                  <p:childTnLst>
                                    <p:set>
                                      <p:cBhvr>
                                        <p:cTn id="55" dur="1" fill="hold">
                                          <p:stCondLst>
                                            <p:cond delay="0"/>
                                          </p:stCondLst>
                                        </p:cTn>
                                        <p:tgtEl>
                                          <p:spTgt spid="5"/>
                                        </p:tgtEl>
                                        <p:attrNameLst>
                                          <p:attrName>style.visibility</p:attrName>
                                        </p:attrNameLst>
                                      </p:cBhvr>
                                      <p:to>
                                        <p:strVal val="visible"/>
                                      </p:to>
                                    </p:set>
                                    <p:animEffect transition="in" filter="box(in)">
                                      <p:cBhvr>
                                        <p:cTn id="56" dur="500"/>
                                        <p:tgtEl>
                                          <p:spTgt spid="5"/>
                                        </p:tgtEl>
                                      </p:cBhvr>
                                    </p:animEffect>
                                  </p:childTnLst>
                                </p:cTn>
                              </p:par>
                              <p:par>
                                <p:cTn id="57" presetID="4" presetClass="entr" presetSubtype="32" fill="hold" nodeType="withEffect">
                                  <p:stCondLst>
                                    <p:cond delay="0"/>
                                  </p:stCondLst>
                                  <p:childTnLst>
                                    <p:set>
                                      <p:cBhvr>
                                        <p:cTn id="58" dur="1" fill="hold">
                                          <p:stCondLst>
                                            <p:cond delay="0"/>
                                          </p:stCondLst>
                                        </p:cTn>
                                        <p:tgtEl>
                                          <p:spTgt spid="7"/>
                                        </p:tgtEl>
                                        <p:attrNameLst>
                                          <p:attrName>style.visibility</p:attrName>
                                        </p:attrNameLst>
                                      </p:cBhvr>
                                      <p:to>
                                        <p:strVal val="visible"/>
                                      </p:to>
                                    </p:set>
                                    <p:animEffect transition="in" filter="box(out)">
                                      <p:cBhvr>
                                        <p:cTn id="59" dur="500"/>
                                        <p:tgtEl>
                                          <p:spTgt spid="7"/>
                                        </p:tgtEl>
                                      </p:cBhvr>
                                    </p:animEffect>
                                  </p:childTnLst>
                                </p:cTn>
                              </p:par>
                              <p:par>
                                <p:cTn id="60" presetID="4" presetClass="entr" presetSubtype="16" fill="hold" nodeType="withEffect">
                                  <p:stCondLst>
                                    <p:cond delay="2000"/>
                                  </p:stCondLst>
                                  <p:childTnLst>
                                    <p:set>
                                      <p:cBhvr>
                                        <p:cTn id="61" dur="1" fill="hold">
                                          <p:stCondLst>
                                            <p:cond delay="0"/>
                                          </p:stCondLst>
                                        </p:cTn>
                                        <p:tgtEl>
                                          <p:spTgt spid="6"/>
                                        </p:tgtEl>
                                        <p:attrNameLst>
                                          <p:attrName>style.visibility</p:attrName>
                                        </p:attrNameLst>
                                      </p:cBhvr>
                                      <p:to>
                                        <p:strVal val="visible"/>
                                      </p:to>
                                    </p:set>
                                    <p:animEffect transition="in" filter="box(in)">
                                      <p:cBhvr>
                                        <p:cTn id="62" dur="500"/>
                                        <p:tgtEl>
                                          <p:spTgt spid="6"/>
                                        </p:tgtEl>
                                      </p:cBhvr>
                                    </p:animEffect>
                                  </p:childTnLst>
                                </p:cTn>
                              </p:par>
                              <p:par>
                                <p:cTn id="63" presetID="2" presetClass="entr" presetSubtype="8" fill="hold" grpId="0" nodeType="withEffect">
                                  <p:stCondLst>
                                    <p:cond delay="2000"/>
                                  </p:stCondLst>
                                  <p:childTnLst>
                                    <p:set>
                                      <p:cBhvr>
                                        <p:cTn id="64" dur="1" fill="hold">
                                          <p:stCondLst>
                                            <p:cond delay="0"/>
                                          </p:stCondLst>
                                        </p:cTn>
                                        <p:tgtEl>
                                          <p:spTgt spid="183333"/>
                                        </p:tgtEl>
                                        <p:attrNameLst>
                                          <p:attrName>style.visibility</p:attrName>
                                        </p:attrNameLst>
                                      </p:cBhvr>
                                      <p:to>
                                        <p:strVal val="visible"/>
                                      </p:to>
                                    </p:set>
                                    <p:anim calcmode="lin" valueType="num">
                                      <p:cBhvr additive="base">
                                        <p:cTn id="65" dur="500" fill="hold"/>
                                        <p:tgtEl>
                                          <p:spTgt spid="183333"/>
                                        </p:tgtEl>
                                        <p:attrNameLst>
                                          <p:attrName>ppt_x</p:attrName>
                                        </p:attrNameLst>
                                      </p:cBhvr>
                                      <p:tavLst>
                                        <p:tav tm="0">
                                          <p:val>
                                            <p:strVal val="0-#ppt_w/2"/>
                                          </p:val>
                                        </p:tav>
                                        <p:tav tm="100000">
                                          <p:val>
                                            <p:strVal val="#ppt_x"/>
                                          </p:val>
                                        </p:tav>
                                      </p:tavLst>
                                    </p:anim>
                                    <p:anim calcmode="lin" valueType="num">
                                      <p:cBhvr additive="base">
                                        <p:cTn id="66" dur="500" fill="hold"/>
                                        <p:tgtEl>
                                          <p:spTgt spid="183333"/>
                                        </p:tgtEl>
                                        <p:attrNameLst>
                                          <p:attrName>ppt_y</p:attrName>
                                        </p:attrNameLst>
                                      </p:cBhvr>
                                      <p:tavLst>
                                        <p:tav tm="0">
                                          <p:val>
                                            <p:strVal val="#ppt_y"/>
                                          </p:val>
                                        </p:tav>
                                        <p:tav tm="100000">
                                          <p:val>
                                            <p:strVal val="#ppt_y"/>
                                          </p:val>
                                        </p:tav>
                                      </p:tavLst>
                                    </p:anim>
                                  </p:childTnLst>
                                </p:cTn>
                              </p:par>
                              <p:par>
                                <p:cTn id="67" presetID="2" presetClass="entr" presetSubtype="1" fill="hold" grpId="0" nodeType="withEffect">
                                  <p:stCondLst>
                                    <p:cond delay="2000"/>
                                  </p:stCondLst>
                                  <p:childTnLst>
                                    <p:set>
                                      <p:cBhvr>
                                        <p:cTn id="68" dur="1" fill="hold">
                                          <p:stCondLst>
                                            <p:cond delay="0"/>
                                          </p:stCondLst>
                                        </p:cTn>
                                        <p:tgtEl>
                                          <p:spTgt spid="183334"/>
                                        </p:tgtEl>
                                        <p:attrNameLst>
                                          <p:attrName>style.visibility</p:attrName>
                                        </p:attrNameLst>
                                      </p:cBhvr>
                                      <p:to>
                                        <p:strVal val="visible"/>
                                      </p:to>
                                    </p:set>
                                    <p:anim calcmode="lin" valueType="num">
                                      <p:cBhvr additive="base">
                                        <p:cTn id="69" dur="500" fill="hold"/>
                                        <p:tgtEl>
                                          <p:spTgt spid="183334"/>
                                        </p:tgtEl>
                                        <p:attrNameLst>
                                          <p:attrName>ppt_x</p:attrName>
                                        </p:attrNameLst>
                                      </p:cBhvr>
                                      <p:tavLst>
                                        <p:tav tm="0">
                                          <p:val>
                                            <p:strVal val="#ppt_x"/>
                                          </p:val>
                                        </p:tav>
                                        <p:tav tm="100000">
                                          <p:val>
                                            <p:strVal val="#ppt_x"/>
                                          </p:val>
                                        </p:tav>
                                      </p:tavLst>
                                    </p:anim>
                                    <p:anim calcmode="lin" valueType="num">
                                      <p:cBhvr additive="base">
                                        <p:cTn id="70" dur="500" fill="hold"/>
                                        <p:tgtEl>
                                          <p:spTgt spid="18333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3307" grpId="0" animBg="1"/>
      <p:bldP spid="183311" grpId="0" animBg="1"/>
      <p:bldP spid="183318" grpId="0" animBg="1"/>
      <p:bldP spid="183319" grpId="0" animBg="1"/>
      <p:bldP spid="183320" grpId="0" animBg="1"/>
      <p:bldP spid="183321" grpId="0" animBg="1"/>
      <p:bldP spid="183322" grpId="0" animBg="1"/>
      <p:bldP spid="183323" grpId="0" animBg="1"/>
      <p:bldP spid="183333" grpId="0" animBg="1"/>
      <p:bldP spid="18333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de-CH" sz="4000" b="1"/>
              <a:t>Der Stauraum im Oberwallis</a:t>
            </a:r>
            <a:endParaRPr lang="de-DE" sz="4000" b="1"/>
          </a:p>
        </p:txBody>
      </p:sp>
      <p:pic>
        <p:nvPicPr>
          <p:cNvPr id="117912" name="Picture 152" descr="Einwand_Alemannen"/>
          <p:cNvPicPr>
            <a:picLocks noChangeAspect="1" noChangeArrowheads="1"/>
          </p:cNvPicPr>
          <p:nvPr/>
        </p:nvPicPr>
        <p:blipFill>
          <a:blip r:embed="rId3" cstate="print"/>
          <a:srcRect/>
          <a:stretch>
            <a:fillRect/>
          </a:stretch>
        </p:blipFill>
        <p:spPr bwMode="auto">
          <a:xfrm>
            <a:off x="1331913" y="1412875"/>
            <a:ext cx="5689600" cy="5160963"/>
          </a:xfrm>
          <a:prstGeom prst="rect">
            <a:avLst/>
          </a:prstGeom>
          <a:noFill/>
          <a:ln w="9525">
            <a:noFill/>
            <a:miter lim="800000"/>
            <a:headEnd/>
            <a:tailEnd/>
          </a:ln>
        </p:spPr>
      </p:pic>
      <p:sp>
        <p:nvSpPr>
          <p:cNvPr id="117913" name="Oval 153"/>
          <p:cNvSpPr>
            <a:spLocks noChangeArrowheads="1"/>
          </p:cNvSpPr>
          <p:nvPr/>
        </p:nvSpPr>
        <p:spPr bwMode="auto">
          <a:xfrm>
            <a:off x="4572000" y="3141663"/>
            <a:ext cx="504825" cy="1366837"/>
          </a:xfrm>
          <a:prstGeom prst="ellipse">
            <a:avLst/>
          </a:prstGeom>
          <a:gradFill rotWithShape="1">
            <a:gsLst>
              <a:gs pos="0">
                <a:schemeClr val="accent1">
                  <a:alpha val="44000"/>
                </a:schemeClr>
              </a:gs>
              <a:gs pos="100000">
                <a:schemeClr val="accent1">
                  <a:gamma/>
                  <a:shade val="46275"/>
                  <a:invGamma/>
                  <a:alpha val="48000"/>
                </a:schemeClr>
              </a:gs>
            </a:gsLst>
            <a:lin ang="5400000" scaled="1"/>
          </a:gradFill>
          <a:ln w="9525">
            <a:solidFill>
              <a:schemeClr val="tx1"/>
            </a:solidFill>
            <a:round/>
            <a:headEnd/>
            <a:tailEnd/>
          </a:ln>
          <a:effectLst/>
        </p:spPr>
        <p:txBody>
          <a:bodyPr wrap="none" anchor="ctr"/>
          <a:lstStyle/>
          <a:p>
            <a:pPr>
              <a:defRPr/>
            </a:pPr>
            <a:endParaRPr lang="de-CH"/>
          </a:p>
        </p:txBody>
      </p:sp>
      <p:sp>
        <p:nvSpPr>
          <p:cNvPr id="117914" name="Oval 154"/>
          <p:cNvSpPr>
            <a:spLocks noChangeArrowheads="1"/>
          </p:cNvSpPr>
          <p:nvPr/>
        </p:nvSpPr>
        <p:spPr bwMode="auto">
          <a:xfrm rot="5400000">
            <a:off x="7885906" y="3933032"/>
            <a:ext cx="358775" cy="935038"/>
          </a:xfrm>
          <a:prstGeom prst="ellipse">
            <a:avLst/>
          </a:prstGeom>
          <a:gradFill rotWithShape="1">
            <a:gsLst>
              <a:gs pos="0">
                <a:schemeClr val="accent1">
                  <a:alpha val="44000"/>
                </a:schemeClr>
              </a:gs>
              <a:gs pos="100000">
                <a:schemeClr val="accent1">
                  <a:gamma/>
                  <a:shade val="46275"/>
                  <a:invGamma/>
                  <a:alpha val="48000"/>
                </a:schemeClr>
              </a:gs>
            </a:gsLst>
            <a:lin ang="5400000" scaled="1"/>
          </a:gradFill>
          <a:ln w="9525">
            <a:solidFill>
              <a:schemeClr val="tx1"/>
            </a:solidFill>
            <a:round/>
            <a:headEnd/>
            <a:tailEnd/>
          </a:ln>
          <a:effectLst/>
        </p:spPr>
        <p:txBody>
          <a:bodyPr wrap="none" anchor="ctr"/>
          <a:lstStyle/>
          <a:p>
            <a:pPr>
              <a:defRPr/>
            </a:pPr>
            <a:endParaRPr lang="de-CH"/>
          </a:p>
        </p:txBody>
      </p:sp>
      <p:sp>
        <p:nvSpPr>
          <p:cNvPr id="117915" name="Text Box 155"/>
          <p:cNvSpPr txBox="1">
            <a:spLocks noChangeArrowheads="1"/>
          </p:cNvSpPr>
          <p:nvPr/>
        </p:nvSpPr>
        <p:spPr bwMode="auto">
          <a:xfrm>
            <a:off x="7575550" y="4811713"/>
            <a:ext cx="1250950" cy="366712"/>
          </a:xfrm>
          <a:prstGeom prst="rect">
            <a:avLst/>
          </a:prstGeom>
          <a:noFill/>
          <a:ln w="9525">
            <a:noFill/>
            <a:miter lim="800000"/>
            <a:headEnd/>
            <a:tailEnd/>
          </a:ln>
        </p:spPr>
        <p:txBody>
          <a:bodyPr wrap="none">
            <a:spAutoFit/>
          </a:bodyPr>
          <a:lstStyle/>
          <a:p>
            <a:r>
              <a:rPr lang="de-CH" sz="1800" b="1"/>
              <a:t>Stauzone</a:t>
            </a:r>
            <a:endParaRPr lang="de-DE" sz="1800" b="1"/>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afterEffect">
                                  <p:stCondLst>
                                    <p:cond delay="0"/>
                                  </p:stCondLst>
                                  <p:childTnLst>
                                    <p:set>
                                      <p:cBhvr>
                                        <p:cTn id="6" dur="1" fill="hold">
                                          <p:stCondLst>
                                            <p:cond delay="0"/>
                                          </p:stCondLst>
                                        </p:cTn>
                                        <p:tgtEl>
                                          <p:spTgt spid="117912"/>
                                        </p:tgtEl>
                                        <p:attrNameLst>
                                          <p:attrName>style.visibility</p:attrName>
                                        </p:attrNameLst>
                                      </p:cBhvr>
                                      <p:to>
                                        <p:strVal val="visible"/>
                                      </p:to>
                                    </p:set>
                                    <p:animEffect transition="in" filter="circle(out)">
                                      <p:cBhvr>
                                        <p:cTn id="7" dur="2000"/>
                                        <p:tgtEl>
                                          <p:spTgt spid="11791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32" fill="hold" grpId="0" nodeType="clickEffect">
                                  <p:stCondLst>
                                    <p:cond delay="0"/>
                                  </p:stCondLst>
                                  <p:childTnLst>
                                    <p:set>
                                      <p:cBhvr>
                                        <p:cTn id="11" dur="1" fill="hold">
                                          <p:stCondLst>
                                            <p:cond delay="0"/>
                                          </p:stCondLst>
                                        </p:cTn>
                                        <p:tgtEl>
                                          <p:spTgt spid="117913"/>
                                        </p:tgtEl>
                                        <p:attrNameLst>
                                          <p:attrName>style.visibility</p:attrName>
                                        </p:attrNameLst>
                                      </p:cBhvr>
                                      <p:to>
                                        <p:strVal val="visible"/>
                                      </p:to>
                                    </p:set>
                                    <p:animEffect transition="in" filter="circle(out)">
                                      <p:cBhvr>
                                        <p:cTn id="12" dur="2000"/>
                                        <p:tgtEl>
                                          <p:spTgt spid="117913"/>
                                        </p:tgtEl>
                                      </p:cBhvr>
                                    </p:animEffect>
                                  </p:childTnLst>
                                </p:cTn>
                              </p:par>
                            </p:childTnLst>
                          </p:cTn>
                        </p:par>
                        <p:par>
                          <p:cTn id="13" fill="hold">
                            <p:stCondLst>
                              <p:cond delay="2000"/>
                            </p:stCondLst>
                            <p:childTnLst>
                              <p:par>
                                <p:cTn id="14" presetID="2" presetClass="entr" presetSubtype="2" fill="hold" grpId="0" nodeType="afterEffect">
                                  <p:stCondLst>
                                    <p:cond delay="0"/>
                                  </p:stCondLst>
                                  <p:childTnLst>
                                    <p:set>
                                      <p:cBhvr>
                                        <p:cTn id="15" dur="1" fill="hold">
                                          <p:stCondLst>
                                            <p:cond delay="0"/>
                                          </p:stCondLst>
                                        </p:cTn>
                                        <p:tgtEl>
                                          <p:spTgt spid="117914"/>
                                        </p:tgtEl>
                                        <p:attrNameLst>
                                          <p:attrName>style.visibility</p:attrName>
                                        </p:attrNameLst>
                                      </p:cBhvr>
                                      <p:to>
                                        <p:strVal val="visible"/>
                                      </p:to>
                                    </p:set>
                                    <p:anim calcmode="lin" valueType="num">
                                      <p:cBhvr additive="base">
                                        <p:cTn id="16" dur="500" fill="hold"/>
                                        <p:tgtEl>
                                          <p:spTgt spid="117914"/>
                                        </p:tgtEl>
                                        <p:attrNameLst>
                                          <p:attrName>ppt_x</p:attrName>
                                        </p:attrNameLst>
                                      </p:cBhvr>
                                      <p:tavLst>
                                        <p:tav tm="0">
                                          <p:val>
                                            <p:strVal val="1+#ppt_w/2"/>
                                          </p:val>
                                        </p:tav>
                                        <p:tav tm="100000">
                                          <p:val>
                                            <p:strVal val="#ppt_x"/>
                                          </p:val>
                                        </p:tav>
                                      </p:tavLst>
                                    </p:anim>
                                    <p:anim calcmode="lin" valueType="num">
                                      <p:cBhvr additive="base">
                                        <p:cTn id="17" dur="500" fill="hold"/>
                                        <p:tgtEl>
                                          <p:spTgt spid="117914"/>
                                        </p:tgtEl>
                                        <p:attrNameLst>
                                          <p:attrName>ppt_y</p:attrName>
                                        </p:attrNameLst>
                                      </p:cBhvr>
                                      <p:tavLst>
                                        <p:tav tm="0">
                                          <p:val>
                                            <p:strVal val="#ppt_y"/>
                                          </p:val>
                                        </p:tav>
                                        <p:tav tm="100000">
                                          <p:val>
                                            <p:strVal val="#ppt_y"/>
                                          </p:val>
                                        </p:tav>
                                      </p:tavLst>
                                    </p:anim>
                                  </p:childTnLst>
                                </p:cTn>
                              </p:par>
                            </p:childTnLst>
                          </p:cTn>
                        </p:par>
                        <p:par>
                          <p:cTn id="18" fill="hold">
                            <p:stCondLst>
                              <p:cond delay="2500"/>
                            </p:stCondLst>
                            <p:childTnLst>
                              <p:par>
                                <p:cTn id="19" presetID="2" presetClass="entr" presetSubtype="2" fill="hold" grpId="0" nodeType="afterEffect">
                                  <p:stCondLst>
                                    <p:cond delay="0"/>
                                  </p:stCondLst>
                                  <p:childTnLst>
                                    <p:set>
                                      <p:cBhvr>
                                        <p:cTn id="20" dur="1" fill="hold">
                                          <p:stCondLst>
                                            <p:cond delay="0"/>
                                          </p:stCondLst>
                                        </p:cTn>
                                        <p:tgtEl>
                                          <p:spTgt spid="117915"/>
                                        </p:tgtEl>
                                        <p:attrNameLst>
                                          <p:attrName>style.visibility</p:attrName>
                                        </p:attrNameLst>
                                      </p:cBhvr>
                                      <p:to>
                                        <p:strVal val="visible"/>
                                      </p:to>
                                    </p:set>
                                    <p:anim calcmode="lin" valueType="num">
                                      <p:cBhvr additive="base">
                                        <p:cTn id="21" dur="500" fill="hold"/>
                                        <p:tgtEl>
                                          <p:spTgt spid="117915"/>
                                        </p:tgtEl>
                                        <p:attrNameLst>
                                          <p:attrName>ppt_x</p:attrName>
                                        </p:attrNameLst>
                                      </p:cBhvr>
                                      <p:tavLst>
                                        <p:tav tm="0">
                                          <p:val>
                                            <p:strVal val="1+#ppt_w/2"/>
                                          </p:val>
                                        </p:tav>
                                        <p:tav tm="100000">
                                          <p:val>
                                            <p:strVal val="#ppt_x"/>
                                          </p:val>
                                        </p:tav>
                                      </p:tavLst>
                                    </p:anim>
                                    <p:anim calcmode="lin" valueType="num">
                                      <p:cBhvr additive="base">
                                        <p:cTn id="22" dur="500" fill="hold"/>
                                        <p:tgtEl>
                                          <p:spTgt spid="1179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913" grpId="0" animBg="1"/>
      <p:bldP spid="117914" grpId="0" animBg="1"/>
      <p:bldP spid="11791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p:cNvPicPr>
            <a:picLocks noChangeAspect="1" noChangeArrowheads="1"/>
          </p:cNvPicPr>
          <p:nvPr/>
        </p:nvPicPr>
        <p:blipFill>
          <a:blip r:embed="rId3" cstate="print">
            <a:lum bright="-10000" contrast="40000"/>
          </a:blip>
          <a:srcRect/>
          <a:stretch>
            <a:fillRect/>
          </a:stretch>
        </p:blipFill>
        <p:spPr bwMode="auto">
          <a:xfrm>
            <a:off x="1403648" y="0"/>
            <a:ext cx="6772275" cy="679132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40962"/>
                                        </p:tgtEl>
                                        <p:attrNameLst>
                                          <p:attrName>style.visibility</p:attrName>
                                        </p:attrNameLst>
                                      </p:cBhvr>
                                      <p:to>
                                        <p:strVal val="visible"/>
                                      </p:to>
                                    </p:set>
                                    <p:animEffect transition="in" filter="box(out)">
                                      <p:cBhvr>
                                        <p:cTn id="7" dur="2000"/>
                                        <p:tgtEl>
                                          <p:spTgt spid="409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defRPr/>
            </a:pPr>
            <a:r>
              <a:rPr lang="de-CH" b="1" dirty="0">
                <a:effectLst>
                  <a:outerShdw blurRad="38100" dist="38100" dir="2700000" algn="tl">
                    <a:srgbClr val="000000">
                      <a:alpha val="43137"/>
                    </a:srgbClr>
                  </a:outerShdw>
                </a:effectLst>
              </a:rPr>
              <a:t>Lautliche Merkmale</a:t>
            </a:r>
          </a:p>
        </p:txBody>
      </p:sp>
      <p:pic>
        <p:nvPicPr>
          <p:cNvPr id="19459" name="Picture 2"/>
          <p:cNvPicPr>
            <a:picLocks noChangeAspect="1" noChangeArrowheads="1"/>
          </p:cNvPicPr>
          <p:nvPr/>
        </p:nvPicPr>
        <p:blipFill>
          <a:blip r:embed="rId2" cstate="print"/>
          <a:srcRect/>
          <a:stretch>
            <a:fillRect/>
          </a:stretch>
        </p:blipFill>
        <p:spPr bwMode="auto">
          <a:xfrm>
            <a:off x="827088" y="2133600"/>
            <a:ext cx="7489825" cy="4181475"/>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afterEffect">
                                  <p:stCondLst>
                                    <p:cond delay="0"/>
                                  </p:stCondLst>
                                  <p:childTnLst>
                                    <p:set>
                                      <p:cBhvr>
                                        <p:cTn id="6" dur="1" fill="hold">
                                          <p:stCondLst>
                                            <p:cond delay="0"/>
                                          </p:stCondLst>
                                        </p:cTn>
                                        <p:tgtEl>
                                          <p:spTgt spid="19459"/>
                                        </p:tgtEl>
                                        <p:attrNameLst>
                                          <p:attrName>style.visibility</p:attrName>
                                        </p:attrNameLst>
                                      </p:cBhvr>
                                      <p:to>
                                        <p:strVal val="visible"/>
                                      </p:to>
                                    </p:set>
                                    <p:animEffect transition="in" filter="circle(out)">
                                      <p:cBhvr>
                                        <p:cTn id="7" dur="2000"/>
                                        <p:tgtEl>
                                          <p:spTgt spid="194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p:cNvPicPr>
            <a:picLocks noChangeAspect="1" noChangeArrowheads="1"/>
          </p:cNvPicPr>
          <p:nvPr/>
        </p:nvPicPr>
        <p:blipFill>
          <a:blip r:embed="rId3" cstate="print">
            <a:lum bright="-20000" contrast="40000"/>
          </a:blip>
          <a:srcRect/>
          <a:stretch>
            <a:fillRect/>
          </a:stretch>
        </p:blipFill>
        <p:spPr bwMode="auto">
          <a:xfrm>
            <a:off x="2051720" y="332656"/>
            <a:ext cx="6048671" cy="604867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afterEffect">
                                  <p:stCondLst>
                                    <p:cond delay="0"/>
                                  </p:stCondLst>
                                  <p:childTnLst>
                                    <p:set>
                                      <p:cBhvr>
                                        <p:cTn id="6" dur="1" fill="hold">
                                          <p:stCondLst>
                                            <p:cond delay="0"/>
                                          </p:stCondLst>
                                        </p:cTn>
                                        <p:tgtEl>
                                          <p:spTgt spid="41986"/>
                                        </p:tgtEl>
                                        <p:attrNameLst>
                                          <p:attrName>style.visibility</p:attrName>
                                        </p:attrNameLst>
                                      </p:cBhvr>
                                      <p:to>
                                        <p:strVal val="visible"/>
                                      </p:to>
                                    </p:set>
                                    <p:animEffect transition="in" filter="circle(out)">
                                      <p:cBhvr>
                                        <p:cTn id="7" dur="2000"/>
                                        <p:tgtEl>
                                          <p:spTgt spid="419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500" name="Picture 4"/>
          <p:cNvPicPr>
            <a:picLocks noChangeAspect="1" noChangeArrowheads="1"/>
          </p:cNvPicPr>
          <p:nvPr/>
        </p:nvPicPr>
        <p:blipFill>
          <a:blip r:embed="rId3" cstate="print"/>
          <a:srcRect/>
          <a:stretch>
            <a:fillRect/>
          </a:stretch>
        </p:blipFill>
        <p:spPr bwMode="auto">
          <a:xfrm>
            <a:off x="395288" y="1125538"/>
            <a:ext cx="5414962" cy="5562600"/>
          </a:xfrm>
          <a:prstGeom prst="rect">
            <a:avLst/>
          </a:prstGeom>
          <a:noFill/>
          <a:ln w="9525">
            <a:noFill/>
            <a:miter lim="800000"/>
            <a:headEnd/>
            <a:tailEnd/>
          </a:ln>
        </p:spPr>
      </p:pic>
      <p:sp>
        <p:nvSpPr>
          <p:cNvPr id="106501" name="Freeform 5"/>
          <p:cNvSpPr>
            <a:spLocks/>
          </p:cNvSpPr>
          <p:nvPr/>
        </p:nvSpPr>
        <p:spPr bwMode="auto">
          <a:xfrm>
            <a:off x="2605088" y="2268538"/>
            <a:ext cx="1066800" cy="3200400"/>
          </a:xfrm>
          <a:custGeom>
            <a:avLst/>
            <a:gdLst>
              <a:gd name="T0" fmla="*/ 2147483647 w 576"/>
              <a:gd name="T1" fmla="*/ 0 h 2064"/>
              <a:gd name="T2" fmla="*/ 2147483647 w 576"/>
              <a:gd name="T3" fmla="*/ 2147483647 h 2064"/>
              <a:gd name="T4" fmla="*/ 0 w 576"/>
              <a:gd name="T5" fmla="*/ 2147483647 h 2064"/>
              <a:gd name="T6" fmla="*/ 0 w 576"/>
              <a:gd name="T7" fmla="*/ 2147483647 h 2064"/>
              <a:gd name="T8" fmla="*/ 2147483647 w 576"/>
              <a:gd name="T9" fmla="*/ 2147483647 h 2064"/>
              <a:gd name="T10" fmla="*/ 0 60000 65536"/>
              <a:gd name="T11" fmla="*/ 0 60000 65536"/>
              <a:gd name="T12" fmla="*/ 0 60000 65536"/>
              <a:gd name="T13" fmla="*/ 0 60000 65536"/>
              <a:gd name="T14" fmla="*/ 0 60000 65536"/>
              <a:gd name="T15" fmla="*/ 0 w 576"/>
              <a:gd name="T16" fmla="*/ 0 h 2064"/>
              <a:gd name="T17" fmla="*/ 576 w 576"/>
              <a:gd name="T18" fmla="*/ 2064 h 2064"/>
            </a:gdLst>
            <a:ahLst/>
            <a:cxnLst>
              <a:cxn ang="T10">
                <a:pos x="T0" y="T1"/>
              </a:cxn>
              <a:cxn ang="T11">
                <a:pos x="T2" y="T3"/>
              </a:cxn>
              <a:cxn ang="T12">
                <a:pos x="T4" y="T5"/>
              </a:cxn>
              <a:cxn ang="T13">
                <a:pos x="T6" y="T7"/>
              </a:cxn>
              <a:cxn ang="T14">
                <a:pos x="T8" y="T9"/>
              </a:cxn>
            </a:cxnLst>
            <a:rect l="T15" t="T16" r="T17" b="T18"/>
            <a:pathLst>
              <a:path w="576" h="2064">
                <a:moveTo>
                  <a:pt x="144" y="0"/>
                </a:moveTo>
                <a:lnTo>
                  <a:pt x="288" y="240"/>
                </a:lnTo>
                <a:lnTo>
                  <a:pt x="0" y="672"/>
                </a:lnTo>
                <a:lnTo>
                  <a:pt x="0" y="864"/>
                </a:lnTo>
                <a:lnTo>
                  <a:pt x="576" y="2064"/>
                </a:lnTo>
              </a:path>
            </a:pathLst>
          </a:custGeom>
          <a:noFill/>
          <a:ln w="57150" cmpd="sng">
            <a:solidFill>
              <a:srgbClr val="CC0000"/>
            </a:solidFill>
            <a:round/>
            <a:headEnd/>
            <a:tailEnd/>
          </a:ln>
        </p:spPr>
        <p:txBody>
          <a:bodyPr wrap="none" anchor="ctr"/>
          <a:lstStyle/>
          <a:p>
            <a:endParaRPr lang="de-CH"/>
          </a:p>
        </p:txBody>
      </p:sp>
      <p:sp>
        <p:nvSpPr>
          <p:cNvPr id="106502" name="Text Box 6"/>
          <p:cNvSpPr txBox="1">
            <a:spLocks noChangeArrowheads="1"/>
          </p:cNvSpPr>
          <p:nvPr/>
        </p:nvSpPr>
        <p:spPr bwMode="auto">
          <a:xfrm>
            <a:off x="3138488" y="4173538"/>
            <a:ext cx="727075" cy="366712"/>
          </a:xfrm>
          <a:prstGeom prst="rect">
            <a:avLst/>
          </a:prstGeom>
          <a:noFill/>
          <a:ln w="9525">
            <a:noFill/>
            <a:miter lim="800000"/>
            <a:headEnd/>
            <a:tailEnd/>
          </a:ln>
        </p:spPr>
        <p:txBody>
          <a:bodyPr>
            <a:spAutoFit/>
          </a:bodyPr>
          <a:lstStyle/>
          <a:p>
            <a:pPr eaLnBrk="0" hangingPunct="0">
              <a:spcBef>
                <a:spcPct val="50000"/>
              </a:spcBef>
            </a:pPr>
            <a:r>
              <a:rPr lang="de-CH" sz="1800" b="1">
                <a:solidFill>
                  <a:srgbClr val="CC0000"/>
                </a:solidFill>
                <a:latin typeface="Times" charset="0"/>
              </a:rPr>
              <a:t>ää</a:t>
            </a:r>
          </a:p>
        </p:txBody>
      </p:sp>
      <p:sp>
        <p:nvSpPr>
          <p:cNvPr id="106503" name="Text Box 7"/>
          <p:cNvSpPr txBox="1">
            <a:spLocks noChangeArrowheads="1"/>
          </p:cNvSpPr>
          <p:nvPr/>
        </p:nvSpPr>
        <p:spPr bwMode="auto">
          <a:xfrm>
            <a:off x="2570163" y="4325938"/>
            <a:ext cx="568325" cy="366712"/>
          </a:xfrm>
          <a:prstGeom prst="rect">
            <a:avLst/>
          </a:prstGeom>
          <a:noFill/>
          <a:ln w="9525">
            <a:noFill/>
            <a:miter lim="800000"/>
            <a:headEnd/>
            <a:tailEnd/>
          </a:ln>
        </p:spPr>
        <p:txBody>
          <a:bodyPr>
            <a:spAutoFit/>
          </a:bodyPr>
          <a:lstStyle/>
          <a:p>
            <a:pPr eaLnBrk="0" hangingPunct="0">
              <a:spcBef>
                <a:spcPct val="50000"/>
              </a:spcBef>
            </a:pPr>
            <a:r>
              <a:rPr lang="de-CH" sz="1800" b="1">
                <a:solidFill>
                  <a:srgbClr val="CC0000"/>
                </a:solidFill>
                <a:latin typeface="Times" charset="0"/>
              </a:rPr>
              <a:t>ee</a:t>
            </a:r>
          </a:p>
        </p:txBody>
      </p:sp>
      <p:sp>
        <p:nvSpPr>
          <p:cNvPr id="106505" name="Text Box 9"/>
          <p:cNvSpPr txBox="1">
            <a:spLocks noChangeArrowheads="1"/>
          </p:cNvSpPr>
          <p:nvPr/>
        </p:nvSpPr>
        <p:spPr bwMode="auto">
          <a:xfrm>
            <a:off x="5940425" y="1916113"/>
            <a:ext cx="2971800" cy="641350"/>
          </a:xfrm>
          <a:prstGeom prst="rect">
            <a:avLst/>
          </a:prstGeom>
          <a:noFill/>
          <a:ln w="9525">
            <a:noFill/>
            <a:miter lim="800000"/>
            <a:headEnd/>
            <a:tailEnd/>
          </a:ln>
        </p:spPr>
        <p:txBody>
          <a:bodyPr>
            <a:spAutoFit/>
          </a:bodyPr>
          <a:lstStyle/>
          <a:p>
            <a:pPr eaLnBrk="0" hangingPunct="0">
              <a:spcBef>
                <a:spcPct val="50000"/>
              </a:spcBef>
            </a:pPr>
            <a:r>
              <a:rPr lang="de-CH" sz="1800" b="1">
                <a:solidFill>
                  <a:srgbClr val="CC0000"/>
                </a:solidFill>
                <a:latin typeface="Times" charset="0"/>
              </a:rPr>
              <a:t>«ee» / «ää»: Cheess / Chääs                                    Braunvieh / Fleckvieh</a:t>
            </a:r>
            <a:endParaRPr lang="de-CH" sz="1800">
              <a:latin typeface="Times" charset="0"/>
            </a:endParaRPr>
          </a:p>
        </p:txBody>
      </p:sp>
      <p:sp>
        <p:nvSpPr>
          <p:cNvPr id="106506" name="Text Box 10"/>
          <p:cNvSpPr txBox="1">
            <a:spLocks noChangeArrowheads="1"/>
          </p:cNvSpPr>
          <p:nvPr/>
        </p:nvSpPr>
        <p:spPr bwMode="auto">
          <a:xfrm>
            <a:off x="3062288" y="4783138"/>
            <a:ext cx="381000" cy="366712"/>
          </a:xfrm>
          <a:prstGeom prst="rect">
            <a:avLst/>
          </a:prstGeom>
          <a:noFill/>
          <a:ln w="9525">
            <a:noFill/>
            <a:miter lim="800000"/>
            <a:headEnd/>
            <a:tailEnd/>
          </a:ln>
        </p:spPr>
        <p:txBody>
          <a:bodyPr>
            <a:spAutoFit/>
          </a:bodyPr>
          <a:lstStyle/>
          <a:p>
            <a:pPr eaLnBrk="0" hangingPunct="0">
              <a:spcBef>
                <a:spcPct val="50000"/>
              </a:spcBef>
            </a:pPr>
            <a:r>
              <a:rPr lang="de-CH" sz="1800" b="1">
                <a:solidFill>
                  <a:srgbClr val="CC0000"/>
                </a:solidFill>
                <a:latin typeface="Times" charset="0"/>
              </a:rPr>
              <a:t>ä</a:t>
            </a:r>
          </a:p>
        </p:txBody>
      </p:sp>
      <p:sp>
        <p:nvSpPr>
          <p:cNvPr id="106507" name="Text Box 11"/>
          <p:cNvSpPr txBox="1">
            <a:spLocks noChangeArrowheads="1"/>
          </p:cNvSpPr>
          <p:nvPr/>
        </p:nvSpPr>
        <p:spPr bwMode="auto">
          <a:xfrm>
            <a:off x="3367088" y="4706938"/>
            <a:ext cx="381000" cy="366712"/>
          </a:xfrm>
          <a:prstGeom prst="rect">
            <a:avLst/>
          </a:prstGeom>
          <a:noFill/>
          <a:ln w="9525">
            <a:noFill/>
            <a:miter lim="800000"/>
            <a:headEnd/>
            <a:tailEnd/>
          </a:ln>
        </p:spPr>
        <p:txBody>
          <a:bodyPr>
            <a:spAutoFit/>
          </a:bodyPr>
          <a:lstStyle/>
          <a:p>
            <a:pPr eaLnBrk="0" hangingPunct="0">
              <a:spcBef>
                <a:spcPct val="50000"/>
              </a:spcBef>
            </a:pPr>
            <a:r>
              <a:rPr lang="de-CH" sz="1800" b="1">
                <a:solidFill>
                  <a:srgbClr val="CC0000"/>
                </a:solidFill>
                <a:latin typeface="Times" charset="0"/>
              </a:rPr>
              <a:t>e</a:t>
            </a:r>
          </a:p>
        </p:txBody>
      </p:sp>
      <p:sp>
        <p:nvSpPr>
          <p:cNvPr id="106508" name="Text Box 12"/>
          <p:cNvSpPr txBox="1">
            <a:spLocks noChangeArrowheads="1"/>
          </p:cNvSpPr>
          <p:nvPr/>
        </p:nvSpPr>
        <p:spPr bwMode="auto">
          <a:xfrm>
            <a:off x="5940425" y="3408363"/>
            <a:ext cx="3200400" cy="366712"/>
          </a:xfrm>
          <a:prstGeom prst="rect">
            <a:avLst/>
          </a:prstGeom>
          <a:noFill/>
          <a:ln w="9525">
            <a:noFill/>
            <a:miter lim="800000"/>
            <a:headEnd/>
            <a:tailEnd/>
          </a:ln>
        </p:spPr>
        <p:txBody>
          <a:bodyPr>
            <a:spAutoFit/>
          </a:bodyPr>
          <a:lstStyle/>
          <a:p>
            <a:pPr eaLnBrk="0" hangingPunct="0">
              <a:spcBef>
                <a:spcPct val="50000"/>
              </a:spcBef>
            </a:pPr>
            <a:r>
              <a:rPr lang="de-CH" sz="1800" b="1">
                <a:solidFill>
                  <a:srgbClr val="CC0000"/>
                </a:solidFill>
                <a:latin typeface="Times" charset="0"/>
              </a:rPr>
              <a:t>«ä» / «e»: kchännu / pchennu</a:t>
            </a:r>
            <a:endParaRPr lang="de-CH" sz="1800">
              <a:latin typeface="Times" charset="0"/>
            </a:endParaRPr>
          </a:p>
        </p:txBody>
      </p:sp>
      <p:sp>
        <p:nvSpPr>
          <p:cNvPr id="106509" name="Freeform 13"/>
          <p:cNvSpPr>
            <a:spLocks/>
          </p:cNvSpPr>
          <p:nvPr/>
        </p:nvSpPr>
        <p:spPr bwMode="auto">
          <a:xfrm>
            <a:off x="1614488" y="2192338"/>
            <a:ext cx="1371600" cy="2743200"/>
          </a:xfrm>
          <a:custGeom>
            <a:avLst/>
            <a:gdLst>
              <a:gd name="T0" fmla="*/ 2147483647 w 864"/>
              <a:gd name="T1" fmla="*/ 0 h 1728"/>
              <a:gd name="T2" fmla="*/ 2147483647 w 864"/>
              <a:gd name="T3" fmla="*/ 2147483647 h 1728"/>
              <a:gd name="T4" fmla="*/ 2147483647 w 864"/>
              <a:gd name="T5" fmla="*/ 2147483647 h 1728"/>
              <a:gd name="T6" fmla="*/ 2147483647 w 864"/>
              <a:gd name="T7" fmla="*/ 2147483647 h 1728"/>
              <a:gd name="T8" fmla="*/ 0 w 864"/>
              <a:gd name="T9" fmla="*/ 2147483647 h 1728"/>
              <a:gd name="T10" fmla="*/ 0 60000 65536"/>
              <a:gd name="T11" fmla="*/ 0 60000 65536"/>
              <a:gd name="T12" fmla="*/ 0 60000 65536"/>
              <a:gd name="T13" fmla="*/ 0 60000 65536"/>
              <a:gd name="T14" fmla="*/ 0 60000 65536"/>
              <a:gd name="T15" fmla="*/ 0 w 864"/>
              <a:gd name="T16" fmla="*/ 0 h 1728"/>
              <a:gd name="T17" fmla="*/ 864 w 864"/>
              <a:gd name="T18" fmla="*/ 1728 h 1728"/>
            </a:gdLst>
            <a:ahLst/>
            <a:cxnLst>
              <a:cxn ang="T10">
                <a:pos x="T0" y="T1"/>
              </a:cxn>
              <a:cxn ang="T11">
                <a:pos x="T2" y="T3"/>
              </a:cxn>
              <a:cxn ang="T12">
                <a:pos x="T4" y="T5"/>
              </a:cxn>
              <a:cxn ang="T13">
                <a:pos x="T6" y="T7"/>
              </a:cxn>
              <a:cxn ang="T14">
                <a:pos x="T8" y="T9"/>
              </a:cxn>
            </a:cxnLst>
            <a:rect l="T15" t="T16" r="T17" b="T18"/>
            <a:pathLst>
              <a:path w="864" h="1728">
                <a:moveTo>
                  <a:pt x="672" y="0"/>
                </a:moveTo>
                <a:lnTo>
                  <a:pt x="864" y="240"/>
                </a:lnTo>
                <a:lnTo>
                  <a:pt x="432" y="720"/>
                </a:lnTo>
                <a:lnTo>
                  <a:pt x="432" y="1008"/>
                </a:lnTo>
                <a:lnTo>
                  <a:pt x="0" y="1728"/>
                </a:lnTo>
              </a:path>
            </a:pathLst>
          </a:custGeom>
          <a:noFill/>
          <a:ln w="57150" cmpd="sng">
            <a:solidFill>
              <a:schemeClr val="accent2"/>
            </a:solidFill>
            <a:round/>
            <a:headEnd/>
            <a:tailEnd/>
          </a:ln>
        </p:spPr>
        <p:txBody>
          <a:bodyPr wrap="none" anchor="ctr"/>
          <a:lstStyle/>
          <a:p>
            <a:endParaRPr lang="de-CH"/>
          </a:p>
        </p:txBody>
      </p:sp>
      <p:sp>
        <p:nvSpPr>
          <p:cNvPr id="106510" name="Text Box 14"/>
          <p:cNvSpPr txBox="1">
            <a:spLocks noChangeArrowheads="1"/>
          </p:cNvSpPr>
          <p:nvPr/>
        </p:nvSpPr>
        <p:spPr bwMode="auto">
          <a:xfrm>
            <a:off x="1614488" y="3868738"/>
            <a:ext cx="457200" cy="366712"/>
          </a:xfrm>
          <a:prstGeom prst="rect">
            <a:avLst/>
          </a:prstGeom>
          <a:noFill/>
          <a:ln w="9525">
            <a:noFill/>
            <a:miter lim="800000"/>
            <a:headEnd/>
            <a:tailEnd/>
          </a:ln>
        </p:spPr>
        <p:txBody>
          <a:bodyPr>
            <a:spAutoFit/>
          </a:bodyPr>
          <a:lstStyle/>
          <a:p>
            <a:pPr eaLnBrk="0" hangingPunct="0">
              <a:spcBef>
                <a:spcPct val="50000"/>
              </a:spcBef>
            </a:pPr>
            <a:r>
              <a:rPr lang="de-CH" sz="1800" b="1">
                <a:solidFill>
                  <a:schemeClr val="accent2"/>
                </a:solidFill>
                <a:latin typeface="Times" charset="0"/>
              </a:rPr>
              <a:t>du</a:t>
            </a:r>
            <a:endParaRPr lang="de-CH" sz="1800">
              <a:solidFill>
                <a:srgbClr val="CC0000"/>
              </a:solidFill>
              <a:latin typeface="Times" charset="0"/>
            </a:endParaRPr>
          </a:p>
        </p:txBody>
      </p:sp>
      <p:sp>
        <p:nvSpPr>
          <p:cNvPr id="106511" name="Text Box 15"/>
          <p:cNvSpPr txBox="1">
            <a:spLocks noChangeArrowheads="1"/>
          </p:cNvSpPr>
          <p:nvPr/>
        </p:nvSpPr>
        <p:spPr bwMode="auto">
          <a:xfrm>
            <a:off x="1919288" y="4249738"/>
            <a:ext cx="609600" cy="366712"/>
          </a:xfrm>
          <a:prstGeom prst="rect">
            <a:avLst/>
          </a:prstGeom>
          <a:noFill/>
          <a:ln w="9525">
            <a:noFill/>
            <a:miter lim="800000"/>
            <a:headEnd/>
            <a:tailEnd/>
          </a:ln>
        </p:spPr>
        <p:txBody>
          <a:bodyPr>
            <a:spAutoFit/>
          </a:bodyPr>
          <a:lstStyle/>
          <a:p>
            <a:pPr eaLnBrk="0" hangingPunct="0">
              <a:spcBef>
                <a:spcPct val="50000"/>
              </a:spcBef>
            </a:pPr>
            <a:r>
              <a:rPr lang="de-CH" sz="1800" b="1">
                <a:solidFill>
                  <a:schemeClr val="accent2"/>
                </a:solidFill>
                <a:latin typeface="Times" charset="0"/>
              </a:rPr>
              <a:t>düü</a:t>
            </a:r>
            <a:endParaRPr lang="de-CH" sz="1800">
              <a:solidFill>
                <a:srgbClr val="CC0000"/>
              </a:solidFill>
              <a:latin typeface="Times" charset="0"/>
            </a:endParaRPr>
          </a:p>
        </p:txBody>
      </p:sp>
      <p:sp>
        <p:nvSpPr>
          <p:cNvPr id="106512" name="Text Box 16"/>
          <p:cNvSpPr txBox="1">
            <a:spLocks noChangeArrowheads="1"/>
          </p:cNvSpPr>
          <p:nvPr/>
        </p:nvSpPr>
        <p:spPr bwMode="auto">
          <a:xfrm>
            <a:off x="5940425" y="4625975"/>
            <a:ext cx="3124200" cy="366713"/>
          </a:xfrm>
          <a:prstGeom prst="rect">
            <a:avLst/>
          </a:prstGeom>
          <a:noFill/>
          <a:ln w="9525">
            <a:noFill/>
            <a:miter lim="800000"/>
            <a:headEnd/>
            <a:tailEnd/>
          </a:ln>
        </p:spPr>
        <p:txBody>
          <a:bodyPr>
            <a:spAutoFit/>
          </a:bodyPr>
          <a:lstStyle/>
          <a:p>
            <a:pPr eaLnBrk="0" hangingPunct="0">
              <a:spcBef>
                <a:spcPct val="50000"/>
              </a:spcBef>
            </a:pPr>
            <a:r>
              <a:rPr lang="de-CH" sz="1800" b="1">
                <a:solidFill>
                  <a:schemeClr val="accent2"/>
                </a:solidFill>
                <a:latin typeface="Times" charset="0"/>
              </a:rPr>
              <a:t>«du» / «düü»</a:t>
            </a:r>
            <a:endParaRPr lang="de-CH" sz="1800">
              <a:solidFill>
                <a:schemeClr val="accent2"/>
              </a:solidFill>
              <a:latin typeface="Times" charset="0"/>
            </a:endParaRPr>
          </a:p>
        </p:txBody>
      </p:sp>
      <p:sp>
        <p:nvSpPr>
          <p:cNvPr id="106513" name="Freeform 17"/>
          <p:cNvSpPr>
            <a:spLocks/>
          </p:cNvSpPr>
          <p:nvPr/>
        </p:nvSpPr>
        <p:spPr bwMode="auto">
          <a:xfrm>
            <a:off x="2986088" y="2192338"/>
            <a:ext cx="990600" cy="1828800"/>
          </a:xfrm>
          <a:custGeom>
            <a:avLst/>
            <a:gdLst>
              <a:gd name="T0" fmla="*/ 0 w 624"/>
              <a:gd name="T1" fmla="*/ 0 h 1152"/>
              <a:gd name="T2" fmla="*/ 2147483647 w 624"/>
              <a:gd name="T3" fmla="*/ 2147483647 h 1152"/>
              <a:gd name="T4" fmla="*/ 2147483647 w 624"/>
              <a:gd name="T5" fmla="*/ 2147483647 h 1152"/>
              <a:gd name="T6" fmla="*/ 2147483647 w 624"/>
              <a:gd name="T7" fmla="*/ 2147483647 h 1152"/>
              <a:gd name="T8" fmla="*/ 0 60000 65536"/>
              <a:gd name="T9" fmla="*/ 0 60000 65536"/>
              <a:gd name="T10" fmla="*/ 0 60000 65536"/>
              <a:gd name="T11" fmla="*/ 0 60000 65536"/>
              <a:gd name="T12" fmla="*/ 0 w 624"/>
              <a:gd name="T13" fmla="*/ 0 h 1152"/>
              <a:gd name="T14" fmla="*/ 624 w 624"/>
              <a:gd name="T15" fmla="*/ 1152 h 1152"/>
            </a:gdLst>
            <a:ahLst/>
            <a:cxnLst>
              <a:cxn ang="T8">
                <a:pos x="T0" y="T1"/>
              </a:cxn>
              <a:cxn ang="T9">
                <a:pos x="T2" y="T3"/>
              </a:cxn>
              <a:cxn ang="T10">
                <a:pos x="T4" y="T5"/>
              </a:cxn>
              <a:cxn ang="T11">
                <a:pos x="T6" y="T7"/>
              </a:cxn>
            </a:cxnLst>
            <a:rect l="T12" t="T13" r="T14" b="T15"/>
            <a:pathLst>
              <a:path w="624" h="1152">
                <a:moveTo>
                  <a:pt x="0" y="0"/>
                </a:moveTo>
                <a:lnTo>
                  <a:pt x="192" y="288"/>
                </a:lnTo>
                <a:lnTo>
                  <a:pt x="240" y="768"/>
                </a:lnTo>
                <a:lnTo>
                  <a:pt x="624" y="1152"/>
                </a:lnTo>
              </a:path>
            </a:pathLst>
          </a:custGeom>
          <a:noFill/>
          <a:ln w="57150" cmpd="sng">
            <a:solidFill>
              <a:schemeClr val="accent1"/>
            </a:solidFill>
            <a:round/>
            <a:headEnd/>
            <a:tailEnd/>
          </a:ln>
        </p:spPr>
        <p:txBody>
          <a:bodyPr wrap="none" anchor="ctr"/>
          <a:lstStyle/>
          <a:p>
            <a:endParaRPr lang="de-CH"/>
          </a:p>
        </p:txBody>
      </p:sp>
      <p:sp>
        <p:nvSpPr>
          <p:cNvPr id="106514" name="Text Box 18"/>
          <p:cNvSpPr txBox="1">
            <a:spLocks noChangeArrowheads="1"/>
          </p:cNvSpPr>
          <p:nvPr/>
        </p:nvSpPr>
        <p:spPr bwMode="auto">
          <a:xfrm>
            <a:off x="3214688" y="3640138"/>
            <a:ext cx="838200" cy="366712"/>
          </a:xfrm>
          <a:prstGeom prst="rect">
            <a:avLst/>
          </a:prstGeom>
          <a:noFill/>
          <a:ln w="9525">
            <a:noFill/>
            <a:miter lim="800000"/>
            <a:headEnd/>
            <a:tailEnd/>
          </a:ln>
        </p:spPr>
        <p:txBody>
          <a:bodyPr>
            <a:spAutoFit/>
          </a:bodyPr>
          <a:lstStyle/>
          <a:p>
            <a:pPr eaLnBrk="0" hangingPunct="0">
              <a:spcBef>
                <a:spcPct val="50000"/>
              </a:spcBef>
            </a:pPr>
            <a:r>
              <a:rPr lang="de-CH" sz="1800" b="1">
                <a:latin typeface="Times" charset="0"/>
              </a:rPr>
              <a:t>iisch</a:t>
            </a:r>
            <a:endParaRPr lang="de-CH" sz="1800">
              <a:latin typeface="Times" charset="0"/>
            </a:endParaRPr>
          </a:p>
        </p:txBody>
      </p:sp>
      <p:sp>
        <p:nvSpPr>
          <p:cNvPr id="106515" name="Text Box 19"/>
          <p:cNvSpPr txBox="1">
            <a:spLocks noChangeArrowheads="1"/>
          </p:cNvSpPr>
          <p:nvPr/>
        </p:nvSpPr>
        <p:spPr bwMode="auto">
          <a:xfrm>
            <a:off x="3290888" y="2801938"/>
            <a:ext cx="838200" cy="366712"/>
          </a:xfrm>
          <a:prstGeom prst="rect">
            <a:avLst/>
          </a:prstGeom>
          <a:noFill/>
          <a:ln w="9525">
            <a:noFill/>
            <a:miter lim="800000"/>
            <a:headEnd/>
            <a:tailEnd/>
          </a:ln>
        </p:spPr>
        <p:txBody>
          <a:bodyPr>
            <a:spAutoFit/>
          </a:bodyPr>
          <a:lstStyle/>
          <a:p>
            <a:pPr eaLnBrk="0" hangingPunct="0">
              <a:spcBef>
                <a:spcPct val="50000"/>
              </a:spcBef>
            </a:pPr>
            <a:r>
              <a:rPr lang="de-CH" sz="1800" b="1">
                <a:latin typeface="Times" charset="0"/>
              </a:rPr>
              <a:t>insch</a:t>
            </a:r>
            <a:endParaRPr lang="de-CH" sz="1800">
              <a:latin typeface="Times" charset="0"/>
            </a:endParaRPr>
          </a:p>
        </p:txBody>
      </p:sp>
      <p:sp>
        <p:nvSpPr>
          <p:cNvPr id="106516" name="Text Box 20"/>
          <p:cNvSpPr txBox="1">
            <a:spLocks noChangeArrowheads="1"/>
          </p:cNvSpPr>
          <p:nvPr/>
        </p:nvSpPr>
        <p:spPr bwMode="auto">
          <a:xfrm>
            <a:off x="5940425" y="5843588"/>
            <a:ext cx="3124200" cy="366712"/>
          </a:xfrm>
          <a:prstGeom prst="rect">
            <a:avLst/>
          </a:prstGeom>
          <a:noFill/>
          <a:ln w="9525">
            <a:noFill/>
            <a:miter lim="800000"/>
            <a:headEnd/>
            <a:tailEnd/>
          </a:ln>
        </p:spPr>
        <p:txBody>
          <a:bodyPr>
            <a:spAutoFit/>
          </a:bodyPr>
          <a:lstStyle/>
          <a:p>
            <a:pPr eaLnBrk="0" hangingPunct="0">
              <a:spcBef>
                <a:spcPct val="50000"/>
              </a:spcBef>
            </a:pPr>
            <a:r>
              <a:rPr lang="de-CH" sz="1800" b="1">
                <a:latin typeface="Times" charset="0"/>
              </a:rPr>
              <a:t>«iisch» / «insch»</a:t>
            </a:r>
            <a:endParaRPr lang="de-CH" sz="1800">
              <a:latin typeface="Times" charset="0"/>
            </a:endParaRPr>
          </a:p>
        </p:txBody>
      </p:sp>
      <p:sp>
        <p:nvSpPr>
          <p:cNvPr id="21522" name="Rectangle 22"/>
          <p:cNvSpPr>
            <a:spLocks noGrp="1" noChangeArrowheads="1"/>
          </p:cNvSpPr>
          <p:nvPr>
            <p:ph type="title"/>
          </p:nvPr>
        </p:nvSpPr>
        <p:spPr>
          <a:xfrm>
            <a:off x="1116013" y="0"/>
            <a:ext cx="7793037" cy="982663"/>
          </a:xfrm>
          <a:noFill/>
        </p:spPr>
        <p:txBody>
          <a:bodyPr/>
          <a:lstStyle/>
          <a:p>
            <a:pPr eaLnBrk="1" hangingPunct="1"/>
            <a:r>
              <a:rPr lang="de-CH" sz="3200" b="1"/>
              <a:t>Die </a:t>
            </a:r>
            <a:r>
              <a:rPr lang="de-CH" sz="4000" b="1"/>
              <a:t>Dialektgrenzen</a:t>
            </a:r>
            <a:r>
              <a:rPr lang="de-CH" sz="3200" b="1"/>
              <a:t> im Oberwallis</a:t>
            </a:r>
            <a:endParaRPr lang="de-DE" sz="3200" b="1"/>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2000"/>
                                  </p:stCondLst>
                                  <p:childTnLst>
                                    <p:set>
                                      <p:cBhvr>
                                        <p:cTn id="6" dur="1" fill="hold">
                                          <p:stCondLst>
                                            <p:cond delay="0"/>
                                          </p:stCondLst>
                                        </p:cTn>
                                        <p:tgtEl>
                                          <p:spTgt spid="106500"/>
                                        </p:tgtEl>
                                        <p:attrNameLst>
                                          <p:attrName>style.visibility</p:attrName>
                                        </p:attrNameLst>
                                      </p:cBhvr>
                                      <p:to>
                                        <p:strVal val="visible"/>
                                      </p:to>
                                    </p:set>
                                    <p:animEffect transition="in" filter="box(out)">
                                      <p:cBhvr>
                                        <p:cTn id="7" dur="500"/>
                                        <p:tgtEl>
                                          <p:spTgt spid="106500"/>
                                        </p:tgtEl>
                                      </p:cBhvr>
                                    </p:animEffect>
                                  </p:childTnLst>
                                </p:cTn>
                              </p:par>
                            </p:childTnLst>
                          </p:cTn>
                        </p:par>
                        <p:par>
                          <p:cTn id="8" fill="hold">
                            <p:stCondLst>
                              <p:cond delay="2500"/>
                            </p:stCondLst>
                            <p:childTnLst>
                              <p:par>
                                <p:cTn id="9" presetID="4" presetClass="entr" presetSubtype="16" fill="hold" grpId="0" nodeType="afterEffect">
                                  <p:stCondLst>
                                    <p:cond delay="500"/>
                                  </p:stCondLst>
                                  <p:childTnLst>
                                    <p:set>
                                      <p:cBhvr>
                                        <p:cTn id="10" dur="1" fill="hold">
                                          <p:stCondLst>
                                            <p:cond delay="0"/>
                                          </p:stCondLst>
                                        </p:cTn>
                                        <p:tgtEl>
                                          <p:spTgt spid="106501"/>
                                        </p:tgtEl>
                                        <p:attrNameLst>
                                          <p:attrName>style.visibility</p:attrName>
                                        </p:attrNameLst>
                                      </p:cBhvr>
                                      <p:to>
                                        <p:strVal val="visible"/>
                                      </p:to>
                                    </p:set>
                                    <p:animEffect transition="in" filter="box(in)">
                                      <p:cBhvr>
                                        <p:cTn id="11" dur="500"/>
                                        <p:tgtEl>
                                          <p:spTgt spid="106501"/>
                                        </p:tgtEl>
                                      </p:cBhvr>
                                    </p:animEffect>
                                  </p:childTnLst>
                                </p:cTn>
                              </p:par>
                            </p:childTnLst>
                          </p:cTn>
                        </p:par>
                        <p:par>
                          <p:cTn id="12" fill="hold">
                            <p:stCondLst>
                              <p:cond delay="3500"/>
                            </p:stCondLst>
                            <p:childTnLst>
                              <p:par>
                                <p:cTn id="13" presetID="22" presetClass="entr" presetSubtype="2" fill="hold" grpId="0" nodeType="afterEffect">
                                  <p:stCondLst>
                                    <p:cond delay="500"/>
                                  </p:stCondLst>
                                  <p:childTnLst>
                                    <p:set>
                                      <p:cBhvr>
                                        <p:cTn id="14" dur="1" fill="hold">
                                          <p:stCondLst>
                                            <p:cond delay="0"/>
                                          </p:stCondLst>
                                        </p:cTn>
                                        <p:tgtEl>
                                          <p:spTgt spid="106502"/>
                                        </p:tgtEl>
                                        <p:attrNameLst>
                                          <p:attrName>style.visibility</p:attrName>
                                        </p:attrNameLst>
                                      </p:cBhvr>
                                      <p:to>
                                        <p:strVal val="visible"/>
                                      </p:to>
                                    </p:set>
                                    <p:animEffect transition="in" filter="wipe(right)">
                                      <p:cBhvr>
                                        <p:cTn id="15" dur="500"/>
                                        <p:tgtEl>
                                          <p:spTgt spid="106502"/>
                                        </p:tgtEl>
                                      </p:cBhvr>
                                    </p:animEffect>
                                  </p:childTnLst>
                                </p:cTn>
                              </p:par>
                            </p:childTnLst>
                          </p:cTn>
                        </p:par>
                        <p:par>
                          <p:cTn id="16" fill="hold">
                            <p:stCondLst>
                              <p:cond delay="4500"/>
                            </p:stCondLst>
                            <p:childTnLst>
                              <p:par>
                                <p:cTn id="17" presetID="22" presetClass="entr" presetSubtype="8" fill="hold" grpId="0" nodeType="afterEffect">
                                  <p:stCondLst>
                                    <p:cond delay="0"/>
                                  </p:stCondLst>
                                  <p:childTnLst>
                                    <p:set>
                                      <p:cBhvr>
                                        <p:cTn id="18" dur="1" fill="hold">
                                          <p:stCondLst>
                                            <p:cond delay="0"/>
                                          </p:stCondLst>
                                        </p:cTn>
                                        <p:tgtEl>
                                          <p:spTgt spid="106503"/>
                                        </p:tgtEl>
                                        <p:attrNameLst>
                                          <p:attrName>style.visibility</p:attrName>
                                        </p:attrNameLst>
                                      </p:cBhvr>
                                      <p:to>
                                        <p:strVal val="visible"/>
                                      </p:to>
                                    </p:set>
                                    <p:animEffect transition="in" filter="wipe(left)">
                                      <p:cBhvr>
                                        <p:cTn id="19" dur="500"/>
                                        <p:tgtEl>
                                          <p:spTgt spid="106503"/>
                                        </p:tgtEl>
                                      </p:cBhvr>
                                    </p:animEffect>
                                  </p:childTnLst>
                                </p:cTn>
                              </p:par>
                            </p:childTnLst>
                          </p:cTn>
                        </p:par>
                        <p:par>
                          <p:cTn id="20" fill="hold">
                            <p:stCondLst>
                              <p:cond delay="5000"/>
                            </p:stCondLst>
                            <p:childTnLst>
                              <p:par>
                                <p:cTn id="21" presetID="2" presetClass="entr" presetSubtype="2" fill="hold" grpId="0" nodeType="afterEffect">
                                  <p:stCondLst>
                                    <p:cond delay="500"/>
                                  </p:stCondLst>
                                  <p:childTnLst>
                                    <p:set>
                                      <p:cBhvr>
                                        <p:cTn id="22" dur="1" fill="hold">
                                          <p:stCondLst>
                                            <p:cond delay="0"/>
                                          </p:stCondLst>
                                        </p:cTn>
                                        <p:tgtEl>
                                          <p:spTgt spid="106505"/>
                                        </p:tgtEl>
                                        <p:attrNameLst>
                                          <p:attrName>style.visibility</p:attrName>
                                        </p:attrNameLst>
                                      </p:cBhvr>
                                      <p:to>
                                        <p:strVal val="visible"/>
                                      </p:to>
                                    </p:set>
                                    <p:anim calcmode="lin" valueType="num">
                                      <p:cBhvr additive="base">
                                        <p:cTn id="23" dur="500" fill="hold"/>
                                        <p:tgtEl>
                                          <p:spTgt spid="106505"/>
                                        </p:tgtEl>
                                        <p:attrNameLst>
                                          <p:attrName>ppt_x</p:attrName>
                                        </p:attrNameLst>
                                      </p:cBhvr>
                                      <p:tavLst>
                                        <p:tav tm="0">
                                          <p:val>
                                            <p:strVal val="1+#ppt_w/2"/>
                                          </p:val>
                                        </p:tav>
                                        <p:tav tm="100000">
                                          <p:val>
                                            <p:strVal val="#ppt_x"/>
                                          </p:val>
                                        </p:tav>
                                      </p:tavLst>
                                    </p:anim>
                                    <p:anim calcmode="lin" valueType="num">
                                      <p:cBhvr additive="base">
                                        <p:cTn id="24" dur="500" fill="hold"/>
                                        <p:tgtEl>
                                          <p:spTgt spid="106505"/>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06506"/>
                                        </p:tgtEl>
                                        <p:attrNameLst>
                                          <p:attrName>style.visibility</p:attrName>
                                        </p:attrNameLst>
                                      </p:cBhvr>
                                      <p:to>
                                        <p:strVal val="visible"/>
                                      </p:to>
                                    </p:set>
                                    <p:animEffect transition="in" filter="wipe(left)">
                                      <p:cBhvr>
                                        <p:cTn id="29" dur="500"/>
                                        <p:tgtEl>
                                          <p:spTgt spid="106506"/>
                                        </p:tgtEl>
                                      </p:cBhvr>
                                    </p:animEffect>
                                  </p:childTnLst>
                                </p:cTn>
                              </p:par>
                            </p:childTnLst>
                          </p:cTn>
                        </p:par>
                        <p:par>
                          <p:cTn id="30" fill="hold">
                            <p:stCondLst>
                              <p:cond delay="500"/>
                            </p:stCondLst>
                            <p:childTnLst>
                              <p:par>
                                <p:cTn id="31" presetID="22" presetClass="entr" presetSubtype="2" fill="hold" grpId="0" nodeType="afterEffect">
                                  <p:stCondLst>
                                    <p:cond delay="500"/>
                                  </p:stCondLst>
                                  <p:childTnLst>
                                    <p:set>
                                      <p:cBhvr>
                                        <p:cTn id="32" dur="1" fill="hold">
                                          <p:stCondLst>
                                            <p:cond delay="0"/>
                                          </p:stCondLst>
                                        </p:cTn>
                                        <p:tgtEl>
                                          <p:spTgt spid="106507"/>
                                        </p:tgtEl>
                                        <p:attrNameLst>
                                          <p:attrName>style.visibility</p:attrName>
                                        </p:attrNameLst>
                                      </p:cBhvr>
                                      <p:to>
                                        <p:strVal val="visible"/>
                                      </p:to>
                                    </p:set>
                                    <p:animEffect transition="in" filter="wipe(right)">
                                      <p:cBhvr>
                                        <p:cTn id="33" dur="500"/>
                                        <p:tgtEl>
                                          <p:spTgt spid="106507"/>
                                        </p:tgtEl>
                                      </p:cBhvr>
                                    </p:animEffect>
                                  </p:childTnLst>
                                </p:cTn>
                              </p:par>
                            </p:childTnLst>
                          </p:cTn>
                        </p:par>
                        <p:par>
                          <p:cTn id="34" fill="hold">
                            <p:stCondLst>
                              <p:cond delay="1500"/>
                            </p:stCondLst>
                            <p:childTnLst>
                              <p:par>
                                <p:cTn id="35" presetID="2" presetClass="entr" presetSubtype="2" fill="hold" grpId="0" nodeType="afterEffect">
                                  <p:stCondLst>
                                    <p:cond delay="500"/>
                                  </p:stCondLst>
                                  <p:childTnLst>
                                    <p:set>
                                      <p:cBhvr>
                                        <p:cTn id="36" dur="1" fill="hold">
                                          <p:stCondLst>
                                            <p:cond delay="0"/>
                                          </p:stCondLst>
                                        </p:cTn>
                                        <p:tgtEl>
                                          <p:spTgt spid="106508"/>
                                        </p:tgtEl>
                                        <p:attrNameLst>
                                          <p:attrName>style.visibility</p:attrName>
                                        </p:attrNameLst>
                                      </p:cBhvr>
                                      <p:to>
                                        <p:strVal val="visible"/>
                                      </p:to>
                                    </p:set>
                                    <p:anim calcmode="lin" valueType="num">
                                      <p:cBhvr additive="base">
                                        <p:cTn id="37" dur="500" fill="hold"/>
                                        <p:tgtEl>
                                          <p:spTgt spid="106508"/>
                                        </p:tgtEl>
                                        <p:attrNameLst>
                                          <p:attrName>ppt_x</p:attrName>
                                        </p:attrNameLst>
                                      </p:cBhvr>
                                      <p:tavLst>
                                        <p:tav tm="0">
                                          <p:val>
                                            <p:strVal val="1+#ppt_w/2"/>
                                          </p:val>
                                        </p:tav>
                                        <p:tav tm="100000">
                                          <p:val>
                                            <p:strVal val="#ppt_x"/>
                                          </p:val>
                                        </p:tav>
                                      </p:tavLst>
                                    </p:anim>
                                    <p:anim calcmode="lin" valueType="num">
                                      <p:cBhvr additive="base">
                                        <p:cTn id="38" dur="500" fill="hold"/>
                                        <p:tgtEl>
                                          <p:spTgt spid="106508"/>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2" presetClass="entr" presetSubtype="4" fill="hold" grpId="0" nodeType="clickEffect">
                                  <p:stCondLst>
                                    <p:cond delay="0"/>
                                  </p:stCondLst>
                                  <p:childTnLst>
                                    <p:set>
                                      <p:cBhvr>
                                        <p:cTn id="42" dur="1" fill="hold">
                                          <p:stCondLst>
                                            <p:cond delay="0"/>
                                          </p:stCondLst>
                                        </p:cTn>
                                        <p:tgtEl>
                                          <p:spTgt spid="106509"/>
                                        </p:tgtEl>
                                        <p:attrNameLst>
                                          <p:attrName>style.visibility</p:attrName>
                                        </p:attrNameLst>
                                      </p:cBhvr>
                                      <p:to>
                                        <p:strVal val="visible"/>
                                      </p:to>
                                    </p:set>
                                    <p:animEffect transition="in" filter="slide(fromBottom)">
                                      <p:cBhvr>
                                        <p:cTn id="43" dur="500"/>
                                        <p:tgtEl>
                                          <p:spTgt spid="106509"/>
                                        </p:tgtEl>
                                      </p:cBhvr>
                                    </p:animEffect>
                                  </p:childTnLst>
                                </p:cTn>
                              </p:par>
                            </p:childTnLst>
                          </p:cTn>
                        </p:par>
                        <p:par>
                          <p:cTn id="44" fill="hold">
                            <p:stCondLst>
                              <p:cond delay="500"/>
                            </p:stCondLst>
                            <p:childTnLst>
                              <p:par>
                                <p:cTn id="45" presetID="22" presetClass="entr" presetSubtype="8" fill="hold" grpId="0" nodeType="afterEffect">
                                  <p:stCondLst>
                                    <p:cond delay="500"/>
                                  </p:stCondLst>
                                  <p:childTnLst>
                                    <p:set>
                                      <p:cBhvr>
                                        <p:cTn id="46" dur="1" fill="hold">
                                          <p:stCondLst>
                                            <p:cond delay="0"/>
                                          </p:stCondLst>
                                        </p:cTn>
                                        <p:tgtEl>
                                          <p:spTgt spid="106510"/>
                                        </p:tgtEl>
                                        <p:attrNameLst>
                                          <p:attrName>style.visibility</p:attrName>
                                        </p:attrNameLst>
                                      </p:cBhvr>
                                      <p:to>
                                        <p:strVal val="visible"/>
                                      </p:to>
                                    </p:set>
                                    <p:animEffect transition="in" filter="wipe(left)">
                                      <p:cBhvr>
                                        <p:cTn id="47" dur="500"/>
                                        <p:tgtEl>
                                          <p:spTgt spid="106510"/>
                                        </p:tgtEl>
                                      </p:cBhvr>
                                    </p:animEffect>
                                  </p:childTnLst>
                                </p:cTn>
                              </p:par>
                            </p:childTnLst>
                          </p:cTn>
                        </p:par>
                        <p:par>
                          <p:cTn id="48" fill="hold">
                            <p:stCondLst>
                              <p:cond delay="1500"/>
                            </p:stCondLst>
                            <p:childTnLst>
                              <p:par>
                                <p:cTn id="49" presetID="22" presetClass="entr" presetSubtype="8" fill="hold" grpId="0" nodeType="afterEffect">
                                  <p:stCondLst>
                                    <p:cond delay="0"/>
                                  </p:stCondLst>
                                  <p:childTnLst>
                                    <p:set>
                                      <p:cBhvr>
                                        <p:cTn id="50" dur="1" fill="hold">
                                          <p:stCondLst>
                                            <p:cond delay="0"/>
                                          </p:stCondLst>
                                        </p:cTn>
                                        <p:tgtEl>
                                          <p:spTgt spid="106511"/>
                                        </p:tgtEl>
                                        <p:attrNameLst>
                                          <p:attrName>style.visibility</p:attrName>
                                        </p:attrNameLst>
                                      </p:cBhvr>
                                      <p:to>
                                        <p:strVal val="visible"/>
                                      </p:to>
                                    </p:set>
                                    <p:animEffect transition="in" filter="wipe(left)">
                                      <p:cBhvr>
                                        <p:cTn id="51" dur="500"/>
                                        <p:tgtEl>
                                          <p:spTgt spid="106511"/>
                                        </p:tgtEl>
                                      </p:cBhvr>
                                    </p:animEffect>
                                  </p:childTnLst>
                                </p:cTn>
                              </p:par>
                            </p:childTnLst>
                          </p:cTn>
                        </p:par>
                        <p:par>
                          <p:cTn id="52" fill="hold">
                            <p:stCondLst>
                              <p:cond delay="2000"/>
                            </p:stCondLst>
                            <p:childTnLst>
                              <p:par>
                                <p:cTn id="53" presetID="2" presetClass="entr" presetSubtype="2" fill="hold" grpId="0" nodeType="afterEffect">
                                  <p:stCondLst>
                                    <p:cond delay="500"/>
                                  </p:stCondLst>
                                  <p:childTnLst>
                                    <p:set>
                                      <p:cBhvr>
                                        <p:cTn id="54" dur="1" fill="hold">
                                          <p:stCondLst>
                                            <p:cond delay="0"/>
                                          </p:stCondLst>
                                        </p:cTn>
                                        <p:tgtEl>
                                          <p:spTgt spid="106512"/>
                                        </p:tgtEl>
                                        <p:attrNameLst>
                                          <p:attrName>style.visibility</p:attrName>
                                        </p:attrNameLst>
                                      </p:cBhvr>
                                      <p:to>
                                        <p:strVal val="visible"/>
                                      </p:to>
                                    </p:set>
                                    <p:anim calcmode="lin" valueType="num">
                                      <p:cBhvr additive="base">
                                        <p:cTn id="55" dur="500" fill="hold"/>
                                        <p:tgtEl>
                                          <p:spTgt spid="106512"/>
                                        </p:tgtEl>
                                        <p:attrNameLst>
                                          <p:attrName>ppt_x</p:attrName>
                                        </p:attrNameLst>
                                      </p:cBhvr>
                                      <p:tavLst>
                                        <p:tav tm="0">
                                          <p:val>
                                            <p:strVal val="1+#ppt_w/2"/>
                                          </p:val>
                                        </p:tav>
                                        <p:tav tm="100000">
                                          <p:val>
                                            <p:strVal val="#ppt_x"/>
                                          </p:val>
                                        </p:tav>
                                      </p:tavLst>
                                    </p:anim>
                                    <p:anim calcmode="lin" valueType="num">
                                      <p:cBhvr additive="base">
                                        <p:cTn id="56" dur="500" fill="hold"/>
                                        <p:tgtEl>
                                          <p:spTgt spid="106512"/>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 presetClass="entr" presetSubtype="16" fill="hold" grpId="0" nodeType="clickEffect">
                                  <p:stCondLst>
                                    <p:cond delay="0"/>
                                  </p:stCondLst>
                                  <p:childTnLst>
                                    <p:set>
                                      <p:cBhvr>
                                        <p:cTn id="60" dur="1" fill="hold">
                                          <p:stCondLst>
                                            <p:cond delay="0"/>
                                          </p:stCondLst>
                                        </p:cTn>
                                        <p:tgtEl>
                                          <p:spTgt spid="106513"/>
                                        </p:tgtEl>
                                        <p:attrNameLst>
                                          <p:attrName>style.visibility</p:attrName>
                                        </p:attrNameLst>
                                      </p:cBhvr>
                                      <p:to>
                                        <p:strVal val="visible"/>
                                      </p:to>
                                    </p:set>
                                    <p:animEffect transition="in" filter="box(in)">
                                      <p:cBhvr>
                                        <p:cTn id="61" dur="500"/>
                                        <p:tgtEl>
                                          <p:spTgt spid="106513"/>
                                        </p:tgtEl>
                                      </p:cBhvr>
                                    </p:animEffect>
                                  </p:childTnLst>
                                </p:cTn>
                              </p:par>
                            </p:childTnLst>
                          </p:cTn>
                        </p:par>
                        <p:par>
                          <p:cTn id="62" fill="hold">
                            <p:stCondLst>
                              <p:cond delay="500"/>
                            </p:stCondLst>
                            <p:childTnLst>
                              <p:par>
                                <p:cTn id="63" presetID="22" presetClass="entr" presetSubtype="2" fill="hold" grpId="0" nodeType="afterEffect">
                                  <p:stCondLst>
                                    <p:cond delay="500"/>
                                  </p:stCondLst>
                                  <p:childTnLst>
                                    <p:set>
                                      <p:cBhvr>
                                        <p:cTn id="64" dur="1" fill="hold">
                                          <p:stCondLst>
                                            <p:cond delay="0"/>
                                          </p:stCondLst>
                                        </p:cTn>
                                        <p:tgtEl>
                                          <p:spTgt spid="106514"/>
                                        </p:tgtEl>
                                        <p:attrNameLst>
                                          <p:attrName>style.visibility</p:attrName>
                                        </p:attrNameLst>
                                      </p:cBhvr>
                                      <p:to>
                                        <p:strVal val="visible"/>
                                      </p:to>
                                    </p:set>
                                    <p:animEffect transition="in" filter="wipe(right)">
                                      <p:cBhvr>
                                        <p:cTn id="65" dur="500"/>
                                        <p:tgtEl>
                                          <p:spTgt spid="106514"/>
                                        </p:tgtEl>
                                      </p:cBhvr>
                                    </p:animEffect>
                                  </p:childTnLst>
                                </p:cTn>
                              </p:par>
                            </p:childTnLst>
                          </p:cTn>
                        </p:par>
                        <p:par>
                          <p:cTn id="66" fill="hold">
                            <p:stCondLst>
                              <p:cond delay="1500"/>
                            </p:stCondLst>
                            <p:childTnLst>
                              <p:par>
                                <p:cTn id="67" presetID="22" presetClass="entr" presetSubtype="2" fill="hold" grpId="0" nodeType="afterEffect">
                                  <p:stCondLst>
                                    <p:cond delay="0"/>
                                  </p:stCondLst>
                                  <p:childTnLst>
                                    <p:set>
                                      <p:cBhvr>
                                        <p:cTn id="68" dur="1" fill="hold">
                                          <p:stCondLst>
                                            <p:cond delay="0"/>
                                          </p:stCondLst>
                                        </p:cTn>
                                        <p:tgtEl>
                                          <p:spTgt spid="106515"/>
                                        </p:tgtEl>
                                        <p:attrNameLst>
                                          <p:attrName>style.visibility</p:attrName>
                                        </p:attrNameLst>
                                      </p:cBhvr>
                                      <p:to>
                                        <p:strVal val="visible"/>
                                      </p:to>
                                    </p:set>
                                    <p:animEffect transition="in" filter="wipe(right)">
                                      <p:cBhvr>
                                        <p:cTn id="69" dur="500"/>
                                        <p:tgtEl>
                                          <p:spTgt spid="106515"/>
                                        </p:tgtEl>
                                      </p:cBhvr>
                                    </p:animEffect>
                                  </p:childTnLst>
                                </p:cTn>
                              </p:par>
                            </p:childTnLst>
                          </p:cTn>
                        </p:par>
                        <p:par>
                          <p:cTn id="70" fill="hold">
                            <p:stCondLst>
                              <p:cond delay="2000"/>
                            </p:stCondLst>
                            <p:childTnLst>
                              <p:par>
                                <p:cTn id="71" presetID="2" presetClass="entr" presetSubtype="2" fill="hold" grpId="0" nodeType="afterEffect">
                                  <p:stCondLst>
                                    <p:cond delay="500"/>
                                  </p:stCondLst>
                                  <p:childTnLst>
                                    <p:set>
                                      <p:cBhvr>
                                        <p:cTn id="72" dur="1" fill="hold">
                                          <p:stCondLst>
                                            <p:cond delay="0"/>
                                          </p:stCondLst>
                                        </p:cTn>
                                        <p:tgtEl>
                                          <p:spTgt spid="106516"/>
                                        </p:tgtEl>
                                        <p:attrNameLst>
                                          <p:attrName>style.visibility</p:attrName>
                                        </p:attrNameLst>
                                      </p:cBhvr>
                                      <p:to>
                                        <p:strVal val="visible"/>
                                      </p:to>
                                    </p:set>
                                    <p:anim calcmode="lin" valueType="num">
                                      <p:cBhvr additive="base">
                                        <p:cTn id="73" dur="500" fill="hold"/>
                                        <p:tgtEl>
                                          <p:spTgt spid="106516"/>
                                        </p:tgtEl>
                                        <p:attrNameLst>
                                          <p:attrName>ppt_x</p:attrName>
                                        </p:attrNameLst>
                                      </p:cBhvr>
                                      <p:tavLst>
                                        <p:tav tm="0">
                                          <p:val>
                                            <p:strVal val="1+#ppt_w/2"/>
                                          </p:val>
                                        </p:tav>
                                        <p:tav tm="100000">
                                          <p:val>
                                            <p:strVal val="#ppt_x"/>
                                          </p:val>
                                        </p:tav>
                                      </p:tavLst>
                                    </p:anim>
                                    <p:anim calcmode="lin" valueType="num">
                                      <p:cBhvr additive="base">
                                        <p:cTn id="74" dur="500" fill="hold"/>
                                        <p:tgtEl>
                                          <p:spTgt spid="1065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501" grpId="0" animBg="1"/>
      <p:bldP spid="106502" grpId="0" autoUpdateAnimBg="0"/>
      <p:bldP spid="106503" grpId="0" autoUpdateAnimBg="0"/>
      <p:bldP spid="106505" grpId="0" autoUpdateAnimBg="0"/>
      <p:bldP spid="106506" grpId="0" autoUpdateAnimBg="0"/>
      <p:bldP spid="106507" grpId="0" autoUpdateAnimBg="0"/>
      <p:bldP spid="106508" grpId="0" autoUpdateAnimBg="0"/>
      <p:bldP spid="106509" grpId="0" animBg="1"/>
      <p:bldP spid="106510" grpId="0" autoUpdateAnimBg="0"/>
      <p:bldP spid="106511" grpId="0" autoUpdateAnimBg="0"/>
      <p:bldP spid="106512" grpId="0" autoUpdateAnimBg="0"/>
      <p:bldP spid="106513" grpId="0" animBg="1"/>
      <p:bldP spid="106514" grpId="0" autoUpdateAnimBg="0"/>
      <p:bldP spid="106515" grpId="0" autoUpdateAnimBg="0"/>
      <p:bldP spid="106516" grpId="0"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1150938" y="214313"/>
            <a:ext cx="7793037" cy="766762"/>
          </a:xfrm>
        </p:spPr>
        <p:txBody>
          <a:bodyPr/>
          <a:lstStyle/>
          <a:p>
            <a:pPr eaLnBrk="1" hangingPunct="1"/>
            <a:r>
              <a:rPr lang="de-CH" sz="4000" b="1"/>
              <a:t>(Eigenheiten)</a:t>
            </a:r>
          </a:p>
        </p:txBody>
      </p:sp>
      <p:sp>
        <p:nvSpPr>
          <p:cNvPr id="107523" name="Rectangle 3"/>
          <p:cNvSpPr>
            <a:spLocks noGrp="1" noChangeArrowheads="1"/>
          </p:cNvSpPr>
          <p:nvPr>
            <p:ph type="body" idx="1"/>
          </p:nvPr>
        </p:nvSpPr>
        <p:spPr>
          <a:xfrm>
            <a:off x="6156325" y="765175"/>
            <a:ext cx="2654300" cy="503238"/>
          </a:xfrm>
        </p:spPr>
        <p:txBody>
          <a:bodyPr/>
          <a:lstStyle/>
          <a:p>
            <a:pPr marL="609600" indent="-609600" eaLnBrk="1" hangingPunct="1">
              <a:buFont typeface="Wingdings" pitchFamily="2" charset="2"/>
              <a:buNone/>
            </a:pPr>
            <a:r>
              <a:rPr lang="de-CH" sz="1800"/>
              <a:t>1. </a:t>
            </a:r>
            <a:r>
              <a:rPr lang="de-CH" sz="1800" b="1"/>
              <a:t>X</a:t>
            </a:r>
            <a:r>
              <a:rPr lang="de-CH" sz="1800"/>
              <a:t>‘ (Milch)</a:t>
            </a:r>
          </a:p>
          <a:p>
            <a:pPr marL="609600" indent="-609600" eaLnBrk="1" hangingPunct="1"/>
            <a:endParaRPr lang="de-CH"/>
          </a:p>
        </p:txBody>
      </p:sp>
      <p:grpSp>
        <p:nvGrpSpPr>
          <p:cNvPr id="2" name="Group 16"/>
          <p:cNvGrpSpPr>
            <a:grpSpLocks/>
          </p:cNvGrpSpPr>
          <p:nvPr/>
        </p:nvGrpSpPr>
        <p:grpSpPr bwMode="auto">
          <a:xfrm>
            <a:off x="395288" y="1125538"/>
            <a:ext cx="5414962" cy="5562600"/>
            <a:chOff x="249" y="709"/>
            <a:chExt cx="3411" cy="3504"/>
          </a:xfrm>
        </p:grpSpPr>
        <p:pic>
          <p:nvPicPr>
            <p:cNvPr id="22552" name="Picture 4"/>
            <p:cNvPicPr>
              <a:picLocks noChangeAspect="1" noChangeArrowheads="1"/>
            </p:cNvPicPr>
            <p:nvPr/>
          </p:nvPicPr>
          <p:blipFill>
            <a:blip r:embed="rId3" cstate="print"/>
            <a:srcRect/>
            <a:stretch>
              <a:fillRect/>
            </a:stretch>
          </p:blipFill>
          <p:spPr bwMode="auto">
            <a:xfrm>
              <a:off x="249" y="709"/>
              <a:ext cx="3411" cy="3504"/>
            </a:xfrm>
            <a:prstGeom prst="rect">
              <a:avLst/>
            </a:prstGeom>
            <a:noFill/>
            <a:ln w="9525">
              <a:noFill/>
              <a:miter lim="800000"/>
              <a:headEnd/>
              <a:tailEnd/>
            </a:ln>
          </p:spPr>
        </p:pic>
        <p:sp>
          <p:nvSpPr>
            <p:cNvPr id="22553" name="Freeform 5"/>
            <p:cNvSpPr>
              <a:spLocks/>
            </p:cNvSpPr>
            <p:nvPr/>
          </p:nvSpPr>
          <p:spPr bwMode="auto">
            <a:xfrm>
              <a:off x="1641" y="1429"/>
              <a:ext cx="672" cy="2016"/>
            </a:xfrm>
            <a:custGeom>
              <a:avLst/>
              <a:gdLst>
                <a:gd name="T0" fmla="*/ 364 w 576"/>
                <a:gd name="T1" fmla="*/ 0 h 2064"/>
                <a:gd name="T2" fmla="*/ 726 w 576"/>
                <a:gd name="T3" fmla="*/ 209 h 2064"/>
                <a:gd name="T4" fmla="*/ 0 w 576"/>
                <a:gd name="T5" fmla="*/ 583 h 2064"/>
                <a:gd name="T6" fmla="*/ 0 w 576"/>
                <a:gd name="T7" fmla="*/ 750 h 2064"/>
                <a:gd name="T8" fmla="*/ 1452 w 576"/>
                <a:gd name="T9" fmla="*/ 1791 h 2064"/>
                <a:gd name="T10" fmla="*/ 0 60000 65536"/>
                <a:gd name="T11" fmla="*/ 0 60000 65536"/>
                <a:gd name="T12" fmla="*/ 0 60000 65536"/>
                <a:gd name="T13" fmla="*/ 0 60000 65536"/>
                <a:gd name="T14" fmla="*/ 0 60000 65536"/>
                <a:gd name="T15" fmla="*/ 0 w 576"/>
                <a:gd name="T16" fmla="*/ 0 h 2064"/>
                <a:gd name="T17" fmla="*/ 576 w 576"/>
                <a:gd name="T18" fmla="*/ 2064 h 2064"/>
              </a:gdLst>
              <a:ahLst/>
              <a:cxnLst>
                <a:cxn ang="T10">
                  <a:pos x="T0" y="T1"/>
                </a:cxn>
                <a:cxn ang="T11">
                  <a:pos x="T2" y="T3"/>
                </a:cxn>
                <a:cxn ang="T12">
                  <a:pos x="T4" y="T5"/>
                </a:cxn>
                <a:cxn ang="T13">
                  <a:pos x="T6" y="T7"/>
                </a:cxn>
                <a:cxn ang="T14">
                  <a:pos x="T8" y="T9"/>
                </a:cxn>
              </a:cxnLst>
              <a:rect l="T15" t="T16" r="T17" b="T18"/>
              <a:pathLst>
                <a:path w="576" h="2064">
                  <a:moveTo>
                    <a:pt x="144" y="0"/>
                  </a:moveTo>
                  <a:lnTo>
                    <a:pt x="288" y="240"/>
                  </a:lnTo>
                  <a:lnTo>
                    <a:pt x="0" y="672"/>
                  </a:lnTo>
                  <a:lnTo>
                    <a:pt x="0" y="864"/>
                  </a:lnTo>
                  <a:lnTo>
                    <a:pt x="576" y="2064"/>
                  </a:lnTo>
                </a:path>
              </a:pathLst>
            </a:custGeom>
            <a:noFill/>
            <a:ln w="57150" cmpd="sng">
              <a:solidFill>
                <a:srgbClr val="CC0000"/>
              </a:solidFill>
              <a:round/>
              <a:headEnd/>
              <a:tailEnd/>
            </a:ln>
          </p:spPr>
          <p:txBody>
            <a:bodyPr wrap="none" anchor="ctr"/>
            <a:lstStyle/>
            <a:p>
              <a:endParaRPr lang="de-CH"/>
            </a:p>
          </p:txBody>
        </p:sp>
        <p:sp>
          <p:nvSpPr>
            <p:cNvPr id="22554" name="Text Box 6"/>
            <p:cNvSpPr txBox="1">
              <a:spLocks noChangeArrowheads="1"/>
            </p:cNvSpPr>
            <p:nvPr/>
          </p:nvSpPr>
          <p:spPr bwMode="auto">
            <a:xfrm>
              <a:off x="1977" y="2629"/>
              <a:ext cx="458" cy="231"/>
            </a:xfrm>
            <a:prstGeom prst="rect">
              <a:avLst/>
            </a:prstGeom>
            <a:noFill/>
            <a:ln w="9525">
              <a:noFill/>
              <a:miter lim="800000"/>
              <a:headEnd/>
              <a:tailEnd/>
            </a:ln>
          </p:spPr>
          <p:txBody>
            <a:bodyPr>
              <a:spAutoFit/>
            </a:bodyPr>
            <a:lstStyle/>
            <a:p>
              <a:pPr eaLnBrk="0" hangingPunct="0">
                <a:spcBef>
                  <a:spcPct val="50000"/>
                </a:spcBef>
              </a:pPr>
              <a:r>
                <a:rPr lang="de-CH" sz="1800" b="1">
                  <a:solidFill>
                    <a:srgbClr val="CC0000"/>
                  </a:solidFill>
                  <a:latin typeface="Times" charset="0"/>
                </a:rPr>
                <a:t>ää</a:t>
              </a:r>
            </a:p>
          </p:txBody>
        </p:sp>
        <p:sp>
          <p:nvSpPr>
            <p:cNvPr id="22555" name="Text Box 7"/>
            <p:cNvSpPr txBox="1">
              <a:spLocks noChangeArrowheads="1"/>
            </p:cNvSpPr>
            <p:nvPr/>
          </p:nvSpPr>
          <p:spPr bwMode="auto">
            <a:xfrm>
              <a:off x="1619" y="2725"/>
              <a:ext cx="358" cy="231"/>
            </a:xfrm>
            <a:prstGeom prst="rect">
              <a:avLst/>
            </a:prstGeom>
            <a:noFill/>
            <a:ln w="9525">
              <a:noFill/>
              <a:miter lim="800000"/>
              <a:headEnd/>
              <a:tailEnd/>
            </a:ln>
          </p:spPr>
          <p:txBody>
            <a:bodyPr>
              <a:spAutoFit/>
            </a:bodyPr>
            <a:lstStyle/>
            <a:p>
              <a:pPr eaLnBrk="0" hangingPunct="0">
                <a:spcBef>
                  <a:spcPct val="50000"/>
                </a:spcBef>
              </a:pPr>
              <a:r>
                <a:rPr lang="de-CH" sz="1800" b="1">
                  <a:solidFill>
                    <a:srgbClr val="CC0000"/>
                  </a:solidFill>
                  <a:latin typeface="Times" charset="0"/>
                </a:rPr>
                <a:t>ee</a:t>
              </a:r>
            </a:p>
          </p:txBody>
        </p:sp>
        <p:sp>
          <p:nvSpPr>
            <p:cNvPr id="22556" name="Text Box 8"/>
            <p:cNvSpPr txBox="1">
              <a:spLocks noChangeArrowheads="1"/>
            </p:cNvSpPr>
            <p:nvPr/>
          </p:nvSpPr>
          <p:spPr bwMode="auto">
            <a:xfrm>
              <a:off x="1929" y="3013"/>
              <a:ext cx="240" cy="231"/>
            </a:xfrm>
            <a:prstGeom prst="rect">
              <a:avLst/>
            </a:prstGeom>
            <a:noFill/>
            <a:ln w="9525">
              <a:noFill/>
              <a:miter lim="800000"/>
              <a:headEnd/>
              <a:tailEnd/>
            </a:ln>
          </p:spPr>
          <p:txBody>
            <a:bodyPr>
              <a:spAutoFit/>
            </a:bodyPr>
            <a:lstStyle/>
            <a:p>
              <a:pPr eaLnBrk="0" hangingPunct="0">
                <a:spcBef>
                  <a:spcPct val="50000"/>
                </a:spcBef>
              </a:pPr>
              <a:r>
                <a:rPr lang="de-CH" sz="1800" b="1">
                  <a:solidFill>
                    <a:srgbClr val="CC0000"/>
                  </a:solidFill>
                  <a:latin typeface="Times" charset="0"/>
                </a:rPr>
                <a:t>ä</a:t>
              </a:r>
            </a:p>
          </p:txBody>
        </p:sp>
        <p:sp>
          <p:nvSpPr>
            <p:cNvPr id="22557" name="Text Box 9"/>
            <p:cNvSpPr txBox="1">
              <a:spLocks noChangeArrowheads="1"/>
            </p:cNvSpPr>
            <p:nvPr/>
          </p:nvSpPr>
          <p:spPr bwMode="auto">
            <a:xfrm>
              <a:off x="2121" y="2965"/>
              <a:ext cx="240" cy="231"/>
            </a:xfrm>
            <a:prstGeom prst="rect">
              <a:avLst/>
            </a:prstGeom>
            <a:noFill/>
            <a:ln w="9525">
              <a:noFill/>
              <a:miter lim="800000"/>
              <a:headEnd/>
              <a:tailEnd/>
            </a:ln>
          </p:spPr>
          <p:txBody>
            <a:bodyPr>
              <a:spAutoFit/>
            </a:bodyPr>
            <a:lstStyle/>
            <a:p>
              <a:pPr eaLnBrk="0" hangingPunct="0">
                <a:spcBef>
                  <a:spcPct val="50000"/>
                </a:spcBef>
              </a:pPr>
              <a:r>
                <a:rPr lang="de-CH" sz="1800" b="1">
                  <a:solidFill>
                    <a:srgbClr val="CC0000"/>
                  </a:solidFill>
                  <a:latin typeface="Times" charset="0"/>
                </a:rPr>
                <a:t>e</a:t>
              </a:r>
            </a:p>
          </p:txBody>
        </p:sp>
        <p:sp>
          <p:nvSpPr>
            <p:cNvPr id="22558" name="Freeform 10"/>
            <p:cNvSpPr>
              <a:spLocks/>
            </p:cNvSpPr>
            <p:nvPr/>
          </p:nvSpPr>
          <p:spPr bwMode="auto">
            <a:xfrm>
              <a:off x="1017" y="1381"/>
              <a:ext cx="864" cy="1728"/>
            </a:xfrm>
            <a:custGeom>
              <a:avLst/>
              <a:gdLst>
                <a:gd name="T0" fmla="*/ 672 w 864"/>
                <a:gd name="T1" fmla="*/ 0 h 1728"/>
                <a:gd name="T2" fmla="*/ 864 w 864"/>
                <a:gd name="T3" fmla="*/ 240 h 1728"/>
                <a:gd name="T4" fmla="*/ 432 w 864"/>
                <a:gd name="T5" fmla="*/ 720 h 1728"/>
                <a:gd name="T6" fmla="*/ 432 w 864"/>
                <a:gd name="T7" fmla="*/ 1008 h 1728"/>
                <a:gd name="T8" fmla="*/ 0 w 864"/>
                <a:gd name="T9" fmla="*/ 1728 h 1728"/>
                <a:gd name="T10" fmla="*/ 0 60000 65536"/>
                <a:gd name="T11" fmla="*/ 0 60000 65536"/>
                <a:gd name="T12" fmla="*/ 0 60000 65536"/>
                <a:gd name="T13" fmla="*/ 0 60000 65536"/>
                <a:gd name="T14" fmla="*/ 0 60000 65536"/>
                <a:gd name="T15" fmla="*/ 0 w 864"/>
                <a:gd name="T16" fmla="*/ 0 h 1728"/>
                <a:gd name="T17" fmla="*/ 864 w 864"/>
                <a:gd name="T18" fmla="*/ 1728 h 1728"/>
              </a:gdLst>
              <a:ahLst/>
              <a:cxnLst>
                <a:cxn ang="T10">
                  <a:pos x="T0" y="T1"/>
                </a:cxn>
                <a:cxn ang="T11">
                  <a:pos x="T2" y="T3"/>
                </a:cxn>
                <a:cxn ang="T12">
                  <a:pos x="T4" y="T5"/>
                </a:cxn>
                <a:cxn ang="T13">
                  <a:pos x="T6" y="T7"/>
                </a:cxn>
                <a:cxn ang="T14">
                  <a:pos x="T8" y="T9"/>
                </a:cxn>
              </a:cxnLst>
              <a:rect l="T15" t="T16" r="T17" b="T18"/>
              <a:pathLst>
                <a:path w="864" h="1728">
                  <a:moveTo>
                    <a:pt x="672" y="0"/>
                  </a:moveTo>
                  <a:lnTo>
                    <a:pt x="864" y="240"/>
                  </a:lnTo>
                  <a:lnTo>
                    <a:pt x="432" y="720"/>
                  </a:lnTo>
                  <a:lnTo>
                    <a:pt x="432" y="1008"/>
                  </a:lnTo>
                  <a:lnTo>
                    <a:pt x="0" y="1728"/>
                  </a:lnTo>
                </a:path>
              </a:pathLst>
            </a:custGeom>
            <a:noFill/>
            <a:ln w="57150" cmpd="sng">
              <a:solidFill>
                <a:schemeClr val="accent2"/>
              </a:solidFill>
              <a:round/>
              <a:headEnd/>
              <a:tailEnd/>
            </a:ln>
          </p:spPr>
          <p:txBody>
            <a:bodyPr wrap="none" anchor="ctr"/>
            <a:lstStyle/>
            <a:p>
              <a:endParaRPr lang="de-CH"/>
            </a:p>
          </p:txBody>
        </p:sp>
        <p:sp>
          <p:nvSpPr>
            <p:cNvPr id="22559" name="Text Box 11"/>
            <p:cNvSpPr txBox="1">
              <a:spLocks noChangeArrowheads="1"/>
            </p:cNvSpPr>
            <p:nvPr/>
          </p:nvSpPr>
          <p:spPr bwMode="auto">
            <a:xfrm>
              <a:off x="1017" y="2437"/>
              <a:ext cx="288" cy="231"/>
            </a:xfrm>
            <a:prstGeom prst="rect">
              <a:avLst/>
            </a:prstGeom>
            <a:noFill/>
            <a:ln w="9525">
              <a:noFill/>
              <a:miter lim="800000"/>
              <a:headEnd/>
              <a:tailEnd/>
            </a:ln>
          </p:spPr>
          <p:txBody>
            <a:bodyPr>
              <a:spAutoFit/>
            </a:bodyPr>
            <a:lstStyle/>
            <a:p>
              <a:pPr eaLnBrk="0" hangingPunct="0">
                <a:spcBef>
                  <a:spcPct val="50000"/>
                </a:spcBef>
              </a:pPr>
              <a:r>
                <a:rPr lang="de-CH" sz="1800" b="1">
                  <a:solidFill>
                    <a:schemeClr val="accent2"/>
                  </a:solidFill>
                  <a:latin typeface="Times" charset="0"/>
                </a:rPr>
                <a:t>du</a:t>
              </a:r>
              <a:endParaRPr lang="de-CH" sz="1800">
                <a:solidFill>
                  <a:srgbClr val="CC0000"/>
                </a:solidFill>
                <a:latin typeface="Times" charset="0"/>
              </a:endParaRPr>
            </a:p>
          </p:txBody>
        </p:sp>
        <p:sp>
          <p:nvSpPr>
            <p:cNvPr id="22560" name="Text Box 12"/>
            <p:cNvSpPr txBox="1">
              <a:spLocks noChangeArrowheads="1"/>
            </p:cNvSpPr>
            <p:nvPr/>
          </p:nvSpPr>
          <p:spPr bwMode="auto">
            <a:xfrm>
              <a:off x="1209" y="2677"/>
              <a:ext cx="384" cy="231"/>
            </a:xfrm>
            <a:prstGeom prst="rect">
              <a:avLst/>
            </a:prstGeom>
            <a:noFill/>
            <a:ln w="9525">
              <a:noFill/>
              <a:miter lim="800000"/>
              <a:headEnd/>
              <a:tailEnd/>
            </a:ln>
          </p:spPr>
          <p:txBody>
            <a:bodyPr>
              <a:spAutoFit/>
            </a:bodyPr>
            <a:lstStyle/>
            <a:p>
              <a:pPr eaLnBrk="0" hangingPunct="0">
                <a:spcBef>
                  <a:spcPct val="50000"/>
                </a:spcBef>
              </a:pPr>
              <a:r>
                <a:rPr lang="de-CH" sz="1800" b="1">
                  <a:solidFill>
                    <a:schemeClr val="accent2"/>
                  </a:solidFill>
                  <a:latin typeface="Times" charset="0"/>
                </a:rPr>
                <a:t>düü</a:t>
              </a:r>
              <a:endParaRPr lang="de-CH" sz="1800">
                <a:solidFill>
                  <a:srgbClr val="CC0000"/>
                </a:solidFill>
                <a:latin typeface="Times" charset="0"/>
              </a:endParaRPr>
            </a:p>
          </p:txBody>
        </p:sp>
        <p:sp>
          <p:nvSpPr>
            <p:cNvPr id="22561" name="Freeform 13"/>
            <p:cNvSpPr>
              <a:spLocks/>
            </p:cNvSpPr>
            <p:nvPr/>
          </p:nvSpPr>
          <p:spPr bwMode="auto">
            <a:xfrm>
              <a:off x="1881" y="1381"/>
              <a:ext cx="624" cy="1152"/>
            </a:xfrm>
            <a:custGeom>
              <a:avLst/>
              <a:gdLst>
                <a:gd name="T0" fmla="*/ 0 w 624"/>
                <a:gd name="T1" fmla="*/ 0 h 1152"/>
                <a:gd name="T2" fmla="*/ 192 w 624"/>
                <a:gd name="T3" fmla="*/ 288 h 1152"/>
                <a:gd name="T4" fmla="*/ 240 w 624"/>
                <a:gd name="T5" fmla="*/ 768 h 1152"/>
                <a:gd name="T6" fmla="*/ 624 w 624"/>
                <a:gd name="T7" fmla="*/ 1152 h 1152"/>
                <a:gd name="T8" fmla="*/ 0 60000 65536"/>
                <a:gd name="T9" fmla="*/ 0 60000 65536"/>
                <a:gd name="T10" fmla="*/ 0 60000 65536"/>
                <a:gd name="T11" fmla="*/ 0 60000 65536"/>
                <a:gd name="T12" fmla="*/ 0 w 624"/>
                <a:gd name="T13" fmla="*/ 0 h 1152"/>
                <a:gd name="T14" fmla="*/ 624 w 624"/>
                <a:gd name="T15" fmla="*/ 1152 h 1152"/>
              </a:gdLst>
              <a:ahLst/>
              <a:cxnLst>
                <a:cxn ang="T8">
                  <a:pos x="T0" y="T1"/>
                </a:cxn>
                <a:cxn ang="T9">
                  <a:pos x="T2" y="T3"/>
                </a:cxn>
                <a:cxn ang="T10">
                  <a:pos x="T4" y="T5"/>
                </a:cxn>
                <a:cxn ang="T11">
                  <a:pos x="T6" y="T7"/>
                </a:cxn>
              </a:cxnLst>
              <a:rect l="T12" t="T13" r="T14" b="T15"/>
              <a:pathLst>
                <a:path w="624" h="1152">
                  <a:moveTo>
                    <a:pt x="0" y="0"/>
                  </a:moveTo>
                  <a:lnTo>
                    <a:pt x="192" y="288"/>
                  </a:lnTo>
                  <a:lnTo>
                    <a:pt x="240" y="768"/>
                  </a:lnTo>
                  <a:lnTo>
                    <a:pt x="624" y="1152"/>
                  </a:lnTo>
                </a:path>
              </a:pathLst>
            </a:custGeom>
            <a:noFill/>
            <a:ln w="57150" cmpd="sng">
              <a:solidFill>
                <a:schemeClr val="accent1"/>
              </a:solidFill>
              <a:round/>
              <a:headEnd/>
              <a:tailEnd/>
            </a:ln>
          </p:spPr>
          <p:txBody>
            <a:bodyPr wrap="none" anchor="ctr"/>
            <a:lstStyle/>
            <a:p>
              <a:endParaRPr lang="de-CH"/>
            </a:p>
          </p:txBody>
        </p:sp>
        <p:sp>
          <p:nvSpPr>
            <p:cNvPr id="22562" name="Text Box 14"/>
            <p:cNvSpPr txBox="1">
              <a:spLocks noChangeArrowheads="1"/>
            </p:cNvSpPr>
            <p:nvPr/>
          </p:nvSpPr>
          <p:spPr bwMode="auto">
            <a:xfrm>
              <a:off x="2025" y="2293"/>
              <a:ext cx="528" cy="231"/>
            </a:xfrm>
            <a:prstGeom prst="rect">
              <a:avLst/>
            </a:prstGeom>
            <a:noFill/>
            <a:ln w="9525">
              <a:noFill/>
              <a:miter lim="800000"/>
              <a:headEnd/>
              <a:tailEnd/>
            </a:ln>
          </p:spPr>
          <p:txBody>
            <a:bodyPr>
              <a:spAutoFit/>
            </a:bodyPr>
            <a:lstStyle/>
            <a:p>
              <a:pPr eaLnBrk="0" hangingPunct="0">
                <a:spcBef>
                  <a:spcPct val="50000"/>
                </a:spcBef>
              </a:pPr>
              <a:r>
                <a:rPr lang="de-CH" sz="1800" b="1">
                  <a:latin typeface="Times" charset="0"/>
                </a:rPr>
                <a:t>iisch</a:t>
              </a:r>
              <a:endParaRPr lang="de-CH" sz="1800">
                <a:latin typeface="Times" charset="0"/>
              </a:endParaRPr>
            </a:p>
          </p:txBody>
        </p:sp>
        <p:sp>
          <p:nvSpPr>
            <p:cNvPr id="22563" name="Text Box 15"/>
            <p:cNvSpPr txBox="1">
              <a:spLocks noChangeArrowheads="1"/>
            </p:cNvSpPr>
            <p:nvPr/>
          </p:nvSpPr>
          <p:spPr bwMode="auto">
            <a:xfrm>
              <a:off x="2073" y="1765"/>
              <a:ext cx="528" cy="231"/>
            </a:xfrm>
            <a:prstGeom prst="rect">
              <a:avLst/>
            </a:prstGeom>
            <a:noFill/>
            <a:ln w="9525">
              <a:noFill/>
              <a:miter lim="800000"/>
              <a:headEnd/>
              <a:tailEnd/>
            </a:ln>
          </p:spPr>
          <p:txBody>
            <a:bodyPr>
              <a:spAutoFit/>
            </a:bodyPr>
            <a:lstStyle/>
            <a:p>
              <a:pPr eaLnBrk="0" hangingPunct="0">
                <a:spcBef>
                  <a:spcPct val="50000"/>
                </a:spcBef>
              </a:pPr>
              <a:r>
                <a:rPr lang="de-CH" sz="1800" b="1">
                  <a:latin typeface="Times" charset="0"/>
                </a:rPr>
                <a:t>insch</a:t>
              </a:r>
              <a:endParaRPr lang="de-CH" sz="1800">
                <a:latin typeface="Times" charset="0"/>
              </a:endParaRPr>
            </a:p>
          </p:txBody>
        </p:sp>
      </p:grpSp>
      <p:sp>
        <p:nvSpPr>
          <p:cNvPr id="107538" name="Text Box 18"/>
          <p:cNvSpPr txBox="1">
            <a:spLocks noChangeArrowheads="1"/>
          </p:cNvSpPr>
          <p:nvPr/>
        </p:nvSpPr>
        <p:spPr bwMode="auto">
          <a:xfrm>
            <a:off x="4840288" y="1978025"/>
            <a:ext cx="346075" cy="396875"/>
          </a:xfrm>
          <a:prstGeom prst="rect">
            <a:avLst/>
          </a:prstGeom>
          <a:noFill/>
          <a:ln w="9525">
            <a:noFill/>
            <a:miter lim="800000"/>
            <a:headEnd/>
            <a:tailEnd/>
          </a:ln>
        </p:spPr>
        <p:txBody>
          <a:bodyPr wrap="none">
            <a:spAutoFit/>
          </a:bodyPr>
          <a:lstStyle/>
          <a:p>
            <a:r>
              <a:rPr lang="de-CH" sz="2000" b="1">
                <a:solidFill>
                  <a:schemeClr val="hlink"/>
                </a:solidFill>
              </a:rPr>
              <a:t>1</a:t>
            </a:r>
          </a:p>
        </p:txBody>
      </p:sp>
      <p:sp>
        <p:nvSpPr>
          <p:cNvPr id="107539" name="Text Box 19"/>
          <p:cNvSpPr txBox="1">
            <a:spLocks noChangeArrowheads="1"/>
          </p:cNvSpPr>
          <p:nvPr/>
        </p:nvSpPr>
        <p:spPr bwMode="auto">
          <a:xfrm>
            <a:off x="3563938" y="2205038"/>
            <a:ext cx="346075" cy="396875"/>
          </a:xfrm>
          <a:prstGeom prst="rect">
            <a:avLst/>
          </a:prstGeom>
          <a:noFill/>
          <a:ln w="9525">
            <a:noFill/>
            <a:miter lim="800000"/>
            <a:headEnd/>
            <a:tailEnd/>
          </a:ln>
        </p:spPr>
        <p:txBody>
          <a:bodyPr wrap="none">
            <a:spAutoFit/>
          </a:bodyPr>
          <a:lstStyle/>
          <a:p>
            <a:r>
              <a:rPr lang="de-CH" sz="2000" b="1">
                <a:solidFill>
                  <a:schemeClr val="hlink"/>
                </a:solidFill>
              </a:rPr>
              <a:t>2</a:t>
            </a:r>
          </a:p>
        </p:txBody>
      </p:sp>
      <p:sp>
        <p:nvSpPr>
          <p:cNvPr id="107540" name="Rectangle 20"/>
          <p:cNvSpPr>
            <a:spLocks noChangeArrowheads="1"/>
          </p:cNvSpPr>
          <p:nvPr/>
        </p:nvSpPr>
        <p:spPr bwMode="auto">
          <a:xfrm>
            <a:off x="6156325" y="1465263"/>
            <a:ext cx="2654300" cy="431800"/>
          </a:xfrm>
          <a:prstGeom prst="rect">
            <a:avLst/>
          </a:prstGeom>
          <a:noFill/>
          <a:ln w="9525">
            <a:noFill/>
            <a:miter lim="800000"/>
            <a:headEnd/>
            <a:tailEnd/>
          </a:ln>
        </p:spPr>
        <p:txBody>
          <a:bodyPr/>
          <a:lstStyle/>
          <a:p>
            <a:pPr marL="609600" indent="-609600">
              <a:spcBef>
                <a:spcPct val="20000"/>
              </a:spcBef>
              <a:buClr>
                <a:schemeClr val="folHlink"/>
              </a:buClr>
              <a:buSzPct val="60000"/>
              <a:buFont typeface="Wingdings" pitchFamily="2" charset="2"/>
              <a:buNone/>
            </a:pPr>
            <a:r>
              <a:rPr lang="de-CH" sz="1800"/>
              <a:t>2. </a:t>
            </a:r>
            <a:r>
              <a:rPr lang="de-CH" sz="1800" b="1"/>
              <a:t>l&gt;u</a:t>
            </a:r>
            <a:r>
              <a:rPr lang="de-CH" sz="1800"/>
              <a:t> (Beuwaud)</a:t>
            </a:r>
          </a:p>
          <a:p>
            <a:pPr marL="609600" indent="-609600">
              <a:spcBef>
                <a:spcPct val="20000"/>
              </a:spcBef>
              <a:buClr>
                <a:schemeClr val="folHlink"/>
              </a:buClr>
              <a:buSzPct val="60000"/>
              <a:buFont typeface="Wingdings" pitchFamily="2" charset="2"/>
              <a:buChar char="n"/>
            </a:pPr>
            <a:endParaRPr lang="de-CH" sz="3200"/>
          </a:p>
        </p:txBody>
      </p:sp>
      <p:sp>
        <p:nvSpPr>
          <p:cNvPr id="107541" name="Text Box 21"/>
          <p:cNvSpPr txBox="1">
            <a:spLocks noChangeArrowheads="1"/>
          </p:cNvSpPr>
          <p:nvPr/>
        </p:nvSpPr>
        <p:spPr bwMode="auto">
          <a:xfrm>
            <a:off x="3492500" y="4365625"/>
            <a:ext cx="346075" cy="396875"/>
          </a:xfrm>
          <a:prstGeom prst="rect">
            <a:avLst/>
          </a:prstGeom>
          <a:noFill/>
          <a:ln w="9525">
            <a:noFill/>
            <a:miter lim="800000"/>
            <a:headEnd/>
            <a:tailEnd/>
          </a:ln>
        </p:spPr>
        <p:txBody>
          <a:bodyPr wrap="none">
            <a:spAutoFit/>
          </a:bodyPr>
          <a:lstStyle/>
          <a:p>
            <a:r>
              <a:rPr lang="de-CH" sz="2000" b="1">
                <a:solidFill>
                  <a:schemeClr val="hlink"/>
                </a:solidFill>
              </a:rPr>
              <a:t>3</a:t>
            </a:r>
          </a:p>
        </p:txBody>
      </p:sp>
      <p:sp>
        <p:nvSpPr>
          <p:cNvPr id="107542" name="Rectangle 22"/>
          <p:cNvSpPr>
            <a:spLocks noChangeArrowheads="1"/>
          </p:cNvSpPr>
          <p:nvPr/>
        </p:nvSpPr>
        <p:spPr bwMode="auto">
          <a:xfrm>
            <a:off x="6156325" y="2095500"/>
            <a:ext cx="2654300" cy="431800"/>
          </a:xfrm>
          <a:prstGeom prst="rect">
            <a:avLst/>
          </a:prstGeom>
          <a:noFill/>
          <a:ln w="9525">
            <a:noFill/>
            <a:miter lim="800000"/>
            <a:headEnd/>
            <a:tailEnd/>
          </a:ln>
        </p:spPr>
        <p:txBody>
          <a:bodyPr/>
          <a:lstStyle/>
          <a:p>
            <a:pPr marL="609600" indent="-609600">
              <a:spcBef>
                <a:spcPct val="20000"/>
              </a:spcBef>
              <a:buClr>
                <a:schemeClr val="folHlink"/>
              </a:buClr>
              <a:buSzPct val="60000"/>
              <a:buFont typeface="Wingdings" pitchFamily="2" charset="2"/>
              <a:buNone/>
            </a:pPr>
            <a:r>
              <a:rPr lang="de-CH" sz="1800"/>
              <a:t>3. </a:t>
            </a:r>
            <a:r>
              <a:rPr lang="de-CH" sz="1800" b="1"/>
              <a:t>ü&gt;ui</a:t>
            </a:r>
            <a:r>
              <a:rPr lang="de-CH" sz="1800"/>
              <a:t> (dui, Muis)</a:t>
            </a:r>
          </a:p>
          <a:p>
            <a:pPr marL="609600" indent="-609600">
              <a:spcBef>
                <a:spcPct val="20000"/>
              </a:spcBef>
              <a:buClr>
                <a:schemeClr val="folHlink"/>
              </a:buClr>
              <a:buSzPct val="60000"/>
              <a:buFont typeface="Wingdings" pitchFamily="2" charset="2"/>
              <a:buChar char="n"/>
            </a:pPr>
            <a:endParaRPr lang="de-CH" sz="3200"/>
          </a:p>
        </p:txBody>
      </p:sp>
      <p:sp>
        <p:nvSpPr>
          <p:cNvPr id="107543" name="Text Box 23"/>
          <p:cNvSpPr txBox="1">
            <a:spLocks noChangeArrowheads="1"/>
          </p:cNvSpPr>
          <p:nvPr/>
        </p:nvSpPr>
        <p:spPr bwMode="auto">
          <a:xfrm>
            <a:off x="2555875" y="4868863"/>
            <a:ext cx="346075" cy="396875"/>
          </a:xfrm>
          <a:prstGeom prst="rect">
            <a:avLst/>
          </a:prstGeom>
          <a:noFill/>
          <a:ln w="9525">
            <a:noFill/>
            <a:miter lim="800000"/>
            <a:headEnd/>
            <a:tailEnd/>
          </a:ln>
        </p:spPr>
        <p:txBody>
          <a:bodyPr wrap="none">
            <a:spAutoFit/>
          </a:bodyPr>
          <a:lstStyle/>
          <a:p>
            <a:r>
              <a:rPr lang="de-CH" sz="2000" b="1">
                <a:solidFill>
                  <a:schemeClr val="hlink"/>
                </a:solidFill>
              </a:rPr>
              <a:t>4</a:t>
            </a:r>
          </a:p>
        </p:txBody>
      </p:sp>
      <p:sp>
        <p:nvSpPr>
          <p:cNvPr id="107544" name="Rectangle 24"/>
          <p:cNvSpPr>
            <a:spLocks noChangeArrowheads="1"/>
          </p:cNvSpPr>
          <p:nvPr/>
        </p:nvSpPr>
        <p:spPr bwMode="auto">
          <a:xfrm>
            <a:off x="6156325" y="2725738"/>
            <a:ext cx="2654300" cy="431800"/>
          </a:xfrm>
          <a:prstGeom prst="rect">
            <a:avLst/>
          </a:prstGeom>
          <a:noFill/>
          <a:ln w="9525">
            <a:noFill/>
            <a:miter lim="800000"/>
            <a:headEnd/>
            <a:tailEnd/>
          </a:ln>
        </p:spPr>
        <p:txBody>
          <a:bodyPr/>
          <a:lstStyle/>
          <a:p>
            <a:pPr marL="609600" indent="-609600">
              <a:spcBef>
                <a:spcPct val="20000"/>
              </a:spcBef>
              <a:buClr>
                <a:schemeClr val="folHlink"/>
              </a:buClr>
              <a:buSzPct val="60000"/>
              <a:buFont typeface="Wingdings" pitchFamily="2" charset="2"/>
              <a:buNone/>
            </a:pPr>
            <a:r>
              <a:rPr lang="de-CH" sz="1800"/>
              <a:t>4. </a:t>
            </a:r>
            <a:r>
              <a:rPr lang="de-CH" sz="1800" b="1"/>
              <a:t>l,m,n</a:t>
            </a:r>
            <a:r>
              <a:rPr lang="de-CH" sz="1800"/>
              <a:t> (Chelu, Hamer)</a:t>
            </a:r>
          </a:p>
          <a:p>
            <a:pPr marL="609600" indent="-609600">
              <a:spcBef>
                <a:spcPct val="20000"/>
              </a:spcBef>
              <a:buClr>
                <a:schemeClr val="folHlink"/>
              </a:buClr>
              <a:buSzPct val="60000"/>
              <a:buFont typeface="Wingdings" pitchFamily="2" charset="2"/>
              <a:buChar char="n"/>
            </a:pPr>
            <a:endParaRPr lang="de-CH" sz="3200"/>
          </a:p>
        </p:txBody>
      </p:sp>
      <p:sp>
        <p:nvSpPr>
          <p:cNvPr id="107546" name="Text Box 26"/>
          <p:cNvSpPr txBox="1">
            <a:spLocks noChangeArrowheads="1"/>
          </p:cNvSpPr>
          <p:nvPr/>
        </p:nvSpPr>
        <p:spPr bwMode="auto">
          <a:xfrm>
            <a:off x="1403350" y="5734050"/>
            <a:ext cx="346075" cy="396875"/>
          </a:xfrm>
          <a:prstGeom prst="rect">
            <a:avLst/>
          </a:prstGeom>
          <a:noFill/>
          <a:ln w="9525">
            <a:noFill/>
            <a:miter lim="800000"/>
            <a:headEnd/>
            <a:tailEnd/>
          </a:ln>
        </p:spPr>
        <p:txBody>
          <a:bodyPr wrap="none">
            <a:spAutoFit/>
          </a:bodyPr>
          <a:lstStyle/>
          <a:p>
            <a:r>
              <a:rPr lang="de-CH" sz="2000" b="1">
                <a:solidFill>
                  <a:schemeClr val="hlink"/>
                </a:solidFill>
              </a:rPr>
              <a:t>5</a:t>
            </a:r>
          </a:p>
        </p:txBody>
      </p:sp>
      <p:sp>
        <p:nvSpPr>
          <p:cNvPr id="107547" name="Rectangle 27"/>
          <p:cNvSpPr>
            <a:spLocks noChangeArrowheads="1"/>
          </p:cNvSpPr>
          <p:nvPr/>
        </p:nvSpPr>
        <p:spPr bwMode="auto">
          <a:xfrm>
            <a:off x="6156325" y="3355975"/>
            <a:ext cx="2654300" cy="431800"/>
          </a:xfrm>
          <a:prstGeom prst="rect">
            <a:avLst/>
          </a:prstGeom>
          <a:noFill/>
          <a:ln w="9525">
            <a:noFill/>
            <a:miter lim="800000"/>
            <a:headEnd/>
            <a:tailEnd/>
          </a:ln>
        </p:spPr>
        <p:txBody>
          <a:bodyPr/>
          <a:lstStyle/>
          <a:p>
            <a:pPr marL="609600" indent="-609600">
              <a:spcBef>
                <a:spcPct val="20000"/>
              </a:spcBef>
              <a:buClr>
                <a:schemeClr val="folHlink"/>
              </a:buClr>
              <a:buSzPct val="60000"/>
              <a:buFont typeface="Wingdings" pitchFamily="2" charset="2"/>
              <a:buNone/>
            </a:pPr>
            <a:r>
              <a:rPr lang="de-CH" sz="1800"/>
              <a:t>5. </a:t>
            </a:r>
            <a:r>
              <a:rPr lang="de-CH" sz="1800" b="1"/>
              <a:t>a‘‘</a:t>
            </a:r>
            <a:r>
              <a:rPr lang="de-CH" sz="1800"/>
              <a:t> (Zermààt)</a:t>
            </a:r>
          </a:p>
          <a:p>
            <a:pPr marL="609600" indent="-609600">
              <a:spcBef>
                <a:spcPct val="20000"/>
              </a:spcBef>
              <a:buClr>
                <a:schemeClr val="folHlink"/>
              </a:buClr>
              <a:buSzPct val="60000"/>
              <a:buFont typeface="Wingdings" pitchFamily="2" charset="2"/>
              <a:buChar char="n"/>
            </a:pPr>
            <a:endParaRPr lang="de-CH" sz="3200"/>
          </a:p>
        </p:txBody>
      </p:sp>
      <p:sp>
        <p:nvSpPr>
          <p:cNvPr id="107548" name="Text Box 28"/>
          <p:cNvSpPr txBox="1">
            <a:spLocks noChangeArrowheads="1"/>
          </p:cNvSpPr>
          <p:nvPr/>
        </p:nvSpPr>
        <p:spPr bwMode="auto">
          <a:xfrm>
            <a:off x="2195513" y="2852738"/>
            <a:ext cx="346075" cy="396875"/>
          </a:xfrm>
          <a:prstGeom prst="rect">
            <a:avLst/>
          </a:prstGeom>
          <a:noFill/>
          <a:ln w="9525">
            <a:noFill/>
            <a:miter lim="800000"/>
            <a:headEnd/>
            <a:tailEnd/>
          </a:ln>
        </p:spPr>
        <p:txBody>
          <a:bodyPr wrap="none">
            <a:spAutoFit/>
          </a:bodyPr>
          <a:lstStyle/>
          <a:p>
            <a:r>
              <a:rPr lang="de-CH" sz="2000" b="1">
                <a:solidFill>
                  <a:schemeClr val="hlink"/>
                </a:solidFill>
              </a:rPr>
              <a:t>6</a:t>
            </a:r>
          </a:p>
        </p:txBody>
      </p:sp>
      <p:sp>
        <p:nvSpPr>
          <p:cNvPr id="107549" name="Rectangle 29"/>
          <p:cNvSpPr>
            <a:spLocks noChangeArrowheads="1"/>
          </p:cNvSpPr>
          <p:nvPr/>
        </p:nvSpPr>
        <p:spPr bwMode="auto">
          <a:xfrm>
            <a:off x="6156325" y="3986213"/>
            <a:ext cx="2654300" cy="431800"/>
          </a:xfrm>
          <a:prstGeom prst="rect">
            <a:avLst/>
          </a:prstGeom>
          <a:noFill/>
          <a:ln w="9525">
            <a:noFill/>
            <a:miter lim="800000"/>
            <a:headEnd/>
            <a:tailEnd/>
          </a:ln>
        </p:spPr>
        <p:txBody>
          <a:bodyPr/>
          <a:lstStyle/>
          <a:p>
            <a:pPr marL="609600" indent="-609600">
              <a:spcBef>
                <a:spcPct val="20000"/>
              </a:spcBef>
              <a:buClr>
                <a:schemeClr val="folHlink"/>
              </a:buClr>
              <a:buSzPct val="60000"/>
              <a:buFont typeface="Wingdings" pitchFamily="2" charset="2"/>
              <a:buNone/>
            </a:pPr>
            <a:r>
              <a:rPr lang="de-CH" sz="1800"/>
              <a:t>6. </a:t>
            </a:r>
            <a:r>
              <a:rPr lang="de-CH" sz="1800" b="1"/>
              <a:t>u</a:t>
            </a:r>
            <a:r>
              <a:rPr lang="de-CH" sz="1800"/>
              <a:t> (gigangu)</a:t>
            </a:r>
          </a:p>
          <a:p>
            <a:pPr marL="609600" indent="-609600">
              <a:spcBef>
                <a:spcPct val="20000"/>
              </a:spcBef>
              <a:buClr>
                <a:schemeClr val="folHlink"/>
              </a:buClr>
              <a:buSzPct val="60000"/>
              <a:buFont typeface="Wingdings" pitchFamily="2" charset="2"/>
              <a:buChar char="n"/>
            </a:pPr>
            <a:endParaRPr lang="de-CH" sz="3200"/>
          </a:p>
        </p:txBody>
      </p:sp>
      <p:sp>
        <p:nvSpPr>
          <p:cNvPr id="107550" name="Text Box 30"/>
          <p:cNvSpPr txBox="1">
            <a:spLocks noChangeArrowheads="1"/>
          </p:cNvSpPr>
          <p:nvPr/>
        </p:nvSpPr>
        <p:spPr bwMode="auto">
          <a:xfrm>
            <a:off x="1908175" y="2492375"/>
            <a:ext cx="346075" cy="396875"/>
          </a:xfrm>
          <a:prstGeom prst="rect">
            <a:avLst/>
          </a:prstGeom>
          <a:noFill/>
          <a:ln w="9525">
            <a:noFill/>
            <a:miter lim="800000"/>
            <a:headEnd/>
            <a:tailEnd/>
          </a:ln>
        </p:spPr>
        <p:txBody>
          <a:bodyPr wrap="none">
            <a:spAutoFit/>
          </a:bodyPr>
          <a:lstStyle/>
          <a:p>
            <a:r>
              <a:rPr lang="de-CH" sz="2000" b="1">
                <a:solidFill>
                  <a:schemeClr val="hlink"/>
                </a:solidFill>
              </a:rPr>
              <a:t>7</a:t>
            </a:r>
          </a:p>
        </p:txBody>
      </p:sp>
      <p:sp>
        <p:nvSpPr>
          <p:cNvPr id="107551" name="Rectangle 31"/>
          <p:cNvSpPr>
            <a:spLocks noChangeArrowheads="1"/>
          </p:cNvSpPr>
          <p:nvPr/>
        </p:nvSpPr>
        <p:spPr bwMode="auto">
          <a:xfrm>
            <a:off x="6156325" y="4616450"/>
            <a:ext cx="2654300" cy="431800"/>
          </a:xfrm>
          <a:prstGeom prst="rect">
            <a:avLst/>
          </a:prstGeom>
          <a:noFill/>
          <a:ln w="9525">
            <a:noFill/>
            <a:miter lim="800000"/>
            <a:headEnd/>
            <a:tailEnd/>
          </a:ln>
        </p:spPr>
        <p:txBody>
          <a:bodyPr/>
          <a:lstStyle/>
          <a:p>
            <a:pPr marL="609600" indent="-609600">
              <a:spcBef>
                <a:spcPct val="20000"/>
              </a:spcBef>
              <a:buClr>
                <a:schemeClr val="folHlink"/>
              </a:buClr>
              <a:buSzPct val="60000"/>
              <a:buFont typeface="Wingdings" pitchFamily="2" charset="2"/>
              <a:buNone/>
            </a:pPr>
            <a:r>
              <a:rPr lang="de-CH" sz="1800"/>
              <a:t>7. </a:t>
            </a:r>
            <a:r>
              <a:rPr lang="de-CH" sz="1800" b="1"/>
              <a:t>ən</a:t>
            </a:r>
            <a:r>
              <a:rPr lang="de-CH" sz="1800"/>
              <a:t> (loiffn, Leetschn)</a:t>
            </a:r>
          </a:p>
          <a:p>
            <a:pPr marL="609600" indent="-609600">
              <a:spcBef>
                <a:spcPct val="20000"/>
              </a:spcBef>
              <a:buClr>
                <a:schemeClr val="folHlink"/>
              </a:buClr>
              <a:buSzPct val="60000"/>
              <a:buFont typeface="Wingdings" pitchFamily="2" charset="2"/>
              <a:buChar char="n"/>
            </a:pPr>
            <a:endParaRPr lang="de-CH" sz="3200"/>
          </a:p>
        </p:txBody>
      </p:sp>
      <p:sp>
        <p:nvSpPr>
          <p:cNvPr id="107552" name="Text Box 32"/>
          <p:cNvSpPr txBox="1">
            <a:spLocks noChangeArrowheads="1"/>
          </p:cNvSpPr>
          <p:nvPr/>
        </p:nvSpPr>
        <p:spPr bwMode="auto">
          <a:xfrm>
            <a:off x="1763713" y="3573463"/>
            <a:ext cx="346075" cy="396875"/>
          </a:xfrm>
          <a:prstGeom prst="rect">
            <a:avLst/>
          </a:prstGeom>
          <a:noFill/>
          <a:ln w="9525">
            <a:noFill/>
            <a:miter lim="800000"/>
            <a:headEnd/>
            <a:tailEnd/>
          </a:ln>
        </p:spPr>
        <p:txBody>
          <a:bodyPr wrap="none">
            <a:spAutoFit/>
          </a:bodyPr>
          <a:lstStyle/>
          <a:p>
            <a:r>
              <a:rPr lang="de-CH" sz="2000" b="1">
                <a:solidFill>
                  <a:schemeClr val="hlink"/>
                </a:solidFill>
              </a:rPr>
              <a:t>8</a:t>
            </a:r>
          </a:p>
        </p:txBody>
      </p:sp>
      <p:sp>
        <p:nvSpPr>
          <p:cNvPr id="107553" name="Rectangle 33"/>
          <p:cNvSpPr>
            <a:spLocks noChangeArrowheads="1"/>
          </p:cNvSpPr>
          <p:nvPr/>
        </p:nvSpPr>
        <p:spPr bwMode="auto">
          <a:xfrm>
            <a:off x="6156325" y="5246688"/>
            <a:ext cx="2654300" cy="431800"/>
          </a:xfrm>
          <a:prstGeom prst="rect">
            <a:avLst/>
          </a:prstGeom>
          <a:noFill/>
          <a:ln w="9525">
            <a:noFill/>
            <a:miter lim="800000"/>
            <a:headEnd/>
            <a:tailEnd/>
          </a:ln>
        </p:spPr>
        <p:txBody>
          <a:bodyPr/>
          <a:lstStyle/>
          <a:p>
            <a:pPr marL="609600" indent="-609600">
              <a:spcBef>
                <a:spcPct val="20000"/>
              </a:spcBef>
              <a:buClr>
                <a:schemeClr val="folHlink"/>
              </a:buClr>
              <a:buSzPct val="60000"/>
              <a:buFont typeface="Wingdings" pitchFamily="2" charset="2"/>
              <a:buNone/>
            </a:pPr>
            <a:r>
              <a:rPr lang="de-CH" sz="1800"/>
              <a:t>8. </a:t>
            </a:r>
            <a:r>
              <a:rPr lang="de-CH" sz="1800" b="1"/>
              <a:t>ñ</a:t>
            </a:r>
            <a:r>
              <a:rPr lang="de-CH" sz="1800"/>
              <a:t> (Turtmã)</a:t>
            </a:r>
          </a:p>
          <a:p>
            <a:pPr marL="609600" indent="-609600">
              <a:spcBef>
                <a:spcPct val="20000"/>
              </a:spcBef>
              <a:buClr>
                <a:schemeClr val="folHlink"/>
              </a:buClr>
              <a:buSzPct val="60000"/>
              <a:buFont typeface="Wingdings" pitchFamily="2" charset="2"/>
              <a:buChar char="n"/>
            </a:pPr>
            <a:endParaRPr lang="de-CH" sz="3200"/>
          </a:p>
        </p:txBody>
      </p:sp>
      <p:sp>
        <p:nvSpPr>
          <p:cNvPr id="107554" name="Text Box 34"/>
          <p:cNvSpPr txBox="1">
            <a:spLocks noChangeArrowheads="1"/>
          </p:cNvSpPr>
          <p:nvPr/>
        </p:nvSpPr>
        <p:spPr bwMode="auto">
          <a:xfrm>
            <a:off x="1476375" y="2924175"/>
            <a:ext cx="346075" cy="396875"/>
          </a:xfrm>
          <a:prstGeom prst="rect">
            <a:avLst/>
          </a:prstGeom>
          <a:noFill/>
          <a:ln w="9525">
            <a:noFill/>
            <a:miter lim="800000"/>
            <a:headEnd/>
            <a:tailEnd/>
          </a:ln>
        </p:spPr>
        <p:txBody>
          <a:bodyPr wrap="none">
            <a:spAutoFit/>
          </a:bodyPr>
          <a:lstStyle/>
          <a:p>
            <a:r>
              <a:rPr lang="de-CH" sz="2000" b="1">
                <a:solidFill>
                  <a:schemeClr val="hlink"/>
                </a:solidFill>
              </a:rPr>
              <a:t>9</a:t>
            </a:r>
          </a:p>
        </p:txBody>
      </p:sp>
      <p:sp>
        <p:nvSpPr>
          <p:cNvPr id="107555" name="Rectangle 35"/>
          <p:cNvSpPr>
            <a:spLocks noChangeArrowheads="1"/>
          </p:cNvSpPr>
          <p:nvPr/>
        </p:nvSpPr>
        <p:spPr bwMode="auto">
          <a:xfrm>
            <a:off x="6156325" y="5876925"/>
            <a:ext cx="2654300" cy="431800"/>
          </a:xfrm>
          <a:prstGeom prst="rect">
            <a:avLst/>
          </a:prstGeom>
          <a:noFill/>
          <a:ln w="9525">
            <a:noFill/>
            <a:miter lim="800000"/>
            <a:headEnd/>
            <a:tailEnd/>
          </a:ln>
        </p:spPr>
        <p:txBody>
          <a:bodyPr/>
          <a:lstStyle/>
          <a:p>
            <a:pPr marL="609600" indent="-609600">
              <a:spcBef>
                <a:spcPct val="20000"/>
              </a:spcBef>
              <a:buClr>
                <a:schemeClr val="folHlink"/>
              </a:buClr>
              <a:buSzPct val="60000"/>
              <a:buFont typeface="Wingdings" pitchFamily="2" charset="2"/>
              <a:buNone/>
            </a:pPr>
            <a:r>
              <a:rPr lang="de-CH" sz="1800"/>
              <a:t>9. </a:t>
            </a:r>
            <a:r>
              <a:rPr lang="de-CH" sz="1800" b="1"/>
              <a:t>a‘,w&gt;b</a:t>
            </a:r>
            <a:r>
              <a:rPr lang="de-CH" sz="1800"/>
              <a:t> (Löübina)</a:t>
            </a:r>
          </a:p>
          <a:p>
            <a:pPr marL="609600" indent="-609600">
              <a:spcBef>
                <a:spcPct val="20000"/>
              </a:spcBef>
              <a:buClr>
                <a:schemeClr val="folHlink"/>
              </a:buClr>
              <a:buSzPct val="60000"/>
              <a:buFont typeface="Wingdings" pitchFamily="2" charset="2"/>
              <a:buChar char="n"/>
            </a:pPr>
            <a:endParaRPr lang="de-CH" sz="3200"/>
          </a:p>
        </p:txBody>
      </p:sp>
      <p:sp>
        <p:nvSpPr>
          <p:cNvPr id="107556" name="AutoShape 36"/>
          <p:cNvSpPr>
            <a:spLocks/>
          </p:cNvSpPr>
          <p:nvPr/>
        </p:nvSpPr>
        <p:spPr bwMode="auto">
          <a:xfrm>
            <a:off x="179388" y="1052513"/>
            <a:ext cx="215900" cy="5616575"/>
          </a:xfrm>
          <a:prstGeom prst="leftBracket">
            <a:avLst>
              <a:gd name="adj" fmla="val 216789"/>
            </a:avLst>
          </a:prstGeom>
          <a:noFill/>
          <a:ln w="57150">
            <a:solidFill>
              <a:srgbClr val="FC0A04"/>
            </a:solidFill>
            <a:round/>
            <a:headEnd/>
            <a:tailEnd/>
          </a:ln>
        </p:spPr>
        <p:txBody>
          <a:bodyPr wrap="none" anchor="ctr"/>
          <a:lstStyle/>
          <a:p>
            <a:pPr algn="ctr"/>
            <a:endParaRPr lang="de-DE"/>
          </a:p>
        </p:txBody>
      </p:sp>
      <p:sp>
        <p:nvSpPr>
          <p:cNvPr id="107557" name="AutoShape 37"/>
          <p:cNvSpPr>
            <a:spLocks/>
          </p:cNvSpPr>
          <p:nvPr/>
        </p:nvSpPr>
        <p:spPr bwMode="auto">
          <a:xfrm flipH="1">
            <a:off x="8748713" y="836613"/>
            <a:ext cx="215900" cy="5616575"/>
          </a:xfrm>
          <a:prstGeom prst="leftBracket">
            <a:avLst>
              <a:gd name="adj" fmla="val 216789"/>
            </a:avLst>
          </a:prstGeom>
          <a:noFill/>
          <a:ln w="57150">
            <a:solidFill>
              <a:srgbClr val="FC0A04"/>
            </a:solidFill>
            <a:round/>
            <a:headEnd/>
            <a:tailEnd/>
          </a:ln>
        </p:spPr>
        <p:txBody>
          <a:bodyPr wrap="none" anchor="ctr"/>
          <a:lstStyle/>
          <a:p>
            <a:pPr algn="ctr"/>
            <a:endParaRPr lang="de-DE"/>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07556"/>
                                        </p:tgtEl>
                                        <p:attrNameLst>
                                          <p:attrName>style.visibility</p:attrName>
                                        </p:attrNameLst>
                                      </p:cBhvr>
                                      <p:to>
                                        <p:strVal val="visible"/>
                                      </p:to>
                                    </p:set>
                                    <p:anim calcmode="lin" valueType="num">
                                      <p:cBhvr additive="base">
                                        <p:cTn id="7" dur="500" fill="hold"/>
                                        <p:tgtEl>
                                          <p:spTgt spid="107556"/>
                                        </p:tgtEl>
                                        <p:attrNameLst>
                                          <p:attrName>ppt_x</p:attrName>
                                        </p:attrNameLst>
                                      </p:cBhvr>
                                      <p:tavLst>
                                        <p:tav tm="0">
                                          <p:val>
                                            <p:strVal val="0-#ppt_w/2"/>
                                          </p:val>
                                        </p:tav>
                                        <p:tav tm="100000">
                                          <p:val>
                                            <p:strVal val="#ppt_x"/>
                                          </p:val>
                                        </p:tav>
                                      </p:tavLst>
                                    </p:anim>
                                    <p:anim calcmode="lin" valueType="num">
                                      <p:cBhvr additive="base">
                                        <p:cTn id="8" dur="500" fill="hold"/>
                                        <p:tgtEl>
                                          <p:spTgt spid="107556"/>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107557"/>
                                        </p:tgtEl>
                                        <p:attrNameLst>
                                          <p:attrName>style.visibility</p:attrName>
                                        </p:attrNameLst>
                                      </p:cBhvr>
                                      <p:to>
                                        <p:strVal val="visible"/>
                                      </p:to>
                                    </p:set>
                                    <p:anim calcmode="lin" valueType="num">
                                      <p:cBhvr additive="base">
                                        <p:cTn id="11" dur="500" fill="hold"/>
                                        <p:tgtEl>
                                          <p:spTgt spid="107557"/>
                                        </p:tgtEl>
                                        <p:attrNameLst>
                                          <p:attrName>ppt_x</p:attrName>
                                        </p:attrNameLst>
                                      </p:cBhvr>
                                      <p:tavLst>
                                        <p:tav tm="0">
                                          <p:val>
                                            <p:strVal val="1+#ppt_w/2"/>
                                          </p:val>
                                        </p:tav>
                                        <p:tav tm="100000">
                                          <p:val>
                                            <p:strVal val="#ppt_x"/>
                                          </p:val>
                                        </p:tav>
                                      </p:tavLst>
                                    </p:anim>
                                    <p:anim calcmode="lin" valueType="num">
                                      <p:cBhvr additive="base">
                                        <p:cTn id="12" dur="500" fill="hold"/>
                                        <p:tgtEl>
                                          <p:spTgt spid="107557"/>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circle(in)">
                                      <p:cBhvr>
                                        <p:cTn id="17" dur="2000"/>
                                        <p:tgtEl>
                                          <p:spTgt spid="2"/>
                                        </p:tgtEl>
                                      </p:cBhvr>
                                    </p:animEffect>
                                  </p:childTnLst>
                                </p:cTn>
                              </p:par>
                            </p:childTnLst>
                          </p:cTn>
                        </p:par>
                        <p:par>
                          <p:cTn id="18" fill="hold">
                            <p:stCondLst>
                              <p:cond delay="2000"/>
                            </p:stCondLst>
                            <p:childTnLst>
                              <p:par>
                                <p:cTn id="19" presetID="2" presetClass="entr" presetSubtype="1" fill="hold" grpId="0" nodeType="afterEffect">
                                  <p:stCondLst>
                                    <p:cond delay="0"/>
                                  </p:stCondLst>
                                  <p:childTnLst>
                                    <p:set>
                                      <p:cBhvr>
                                        <p:cTn id="20" dur="1" fill="hold">
                                          <p:stCondLst>
                                            <p:cond delay="0"/>
                                          </p:stCondLst>
                                        </p:cTn>
                                        <p:tgtEl>
                                          <p:spTgt spid="107538"/>
                                        </p:tgtEl>
                                        <p:attrNameLst>
                                          <p:attrName>style.visibility</p:attrName>
                                        </p:attrNameLst>
                                      </p:cBhvr>
                                      <p:to>
                                        <p:strVal val="visible"/>
                                      </p:to>
                                    </p:set>
                                    <p:anim calcmode="lin" valueType="num">
                                      <p:cBhvr additive="base">
                                        <p:cTn id="21" dur="500" fill="hold"/>
                                        <p:tgtEl>
                                          <p:spTgt spid="107538"/>
                                        </p:tgtEl>
                                        <p:attrNameLst>
                                          <p:attrName>ppt_x</p:attrName>
                                        </p:attrNameLst>
                                      </p:cBhvr>
                                      <p:tavLst>
                                        <p:tav tm="0">
                                          <p:val>
                                            <p:strVal val="#ppt_x"/>
                                          </p:val>
                                        </p:tav>
                                        <p:tav tm="100000">
                                          <p:val>
                                            <p:strVal val="#ppt_x"/>
                                          </p:val>
                                        </p:tav>
                                      </p:tavLst>
                                    </p:anim>
                                    <p:anim calcmode="lin" valueType="num">
                                      <p:cBhvr additive="base">
                                        <p:cTn id="22" dur="500" fill="hold"/>
                                        <p:tgtEl>
                                          <p:spTgt spid="107538"/>
                                        </p:tgtEl>
                                        <p:attrNameLst>
                                          <p:attrName>ppt_y</p:attrName>
                                        </p:attrNameLst>
                                      </p:cBhvr>
                                      <p:tavLst>
                                        <p:tav tm="0">
                                          <p:val>
                                            <p:strVal val="0-#ppt_h/2"/>
                                          </p:val>
                                        </p:tav>
                                        <p:tav tm="100000">
                                          <p:val>
                                            <p:strVal val="#ppt_y"/>
                                          </p:val>
                                        </p:tav>
                                      </p:tavLst>
                                    </p:anim>
                                  </p:childTnLst>
                                </p:cTn>
                              </p:par>
                            </p:childTnLst>
                          </p:cTn>
                        </p:par>
                        <p:par>
                          <p:cTn id="23" fill="hold">
                            <p:stCondLst>
                              <p:cond delay="2500"/>
                            </p:stCondLst>
                            <p:childTnLst>
                              <p:par>
                                <p:cTn id="24" presetID="2" presetClass="entr" presetSubtype="2" fill="hold" grpId="0" nodeType="afterEffect">
                                  <p:stCondLst>
                                    <p:cond delay="0"/>
                                  </p:stCondLst>
                                  <p:childTnLst>
                                    <p:set>
                                      <p:cBhvr>
                                        <p:cTn id="25" dur="1" fill="hold">
                                          <p:stCondLst>
                                            <p:cond delay="0"/>
                                          </p:stCondLst>
                                        </p:cTn>
                                        <p:tgtEl>
                                          <p:spTgt spid="107523">
                                            <p:txEl>
                                              <p:pRg st="0" end="0"/>
                                            </p:txEl>
                                          </p:spTgt>
                                        </p:tgtEl>
                                        <p:attrNameLst>
                                          <p:attrName>style.visibility</p:attrName>
                                        </p:attrNameLst>
                                      </p:cBhvr>
                                      <p:to>
                                        <p:strVal val="visible"/>
                                      </p:to>
                                    </p:set>
                                    <p:anim calcmode="lin" valueType="num">
                                      <p:cBhvr additive="base">
                                        <p:cTn id="26" dur="500" fill="hold"/>
                                        <p:tgtEl>
                                          <p:spTgt spid="107523">
                                            <p:txEl>
                                              <p:pRg st="0" end="0"/>
                                            </p:txEl>
                                          </p:spTgt>
                                        </p:tgtEl>
                                        <p:attrNameLst>
                                          <p:attrName>ppt_x</p:attrName>
                                        </p:attrNameLst>
                                      </p:cBhvr>
                                      <p:tavLst>
                                        <p:tav tm="0">
                                          <p:val>
                                            <p:strVal val="1+#ppt_w/2"/>
                                          </p:val>
                                        </p:tav>
                                        <p:tav tm="100000">
                                          <p:val>
                                            <p:strVal val="#ppt_x"/>
                                          </p:val>
                                        </p:tav>
                                      </p:tavLst>
                                    </p:anim>
                                    <p:anim calcmode="lin" valueType="num">
                                      <p:cBhvr additive="base">
                                        <p:cTn id="27" dur="500" fill="hold"/>
                                        <p:tgtEl>
                                          <p:spTgt spid="10752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1" fill="hold" grpId="0" nodeType="clickEffect">
                                  <p:stCondLst>
                                    <p:cond delay="0"/>
                                  </p:stCondLst>
                                  <p:childTnLst>
                                    <p:set>
                                      <p:cBhvr>
                                        <p:cTn id="31" dur="1" fill="hold">
                                          <p:stCondLst>
                                            <p:cond delay="0"/>
                                          </p:stCondLst>
                                        </p:cTn>
                                        <p:tgtEl>
                                          <p:spTgt spid="107539"/>
                                        </p:tgtEl>
                                        <p:attrNameLst>
                                          <p:attrName>style.visibility</p:attrName>
                                        </p:attrNameLst>
                                      </p:cBhvr>
                                      <p:to>
                                        <p:strVal val="visible"/>
                                      </p:to>
                                    </p:set>
                                    <p:anim calcmode="lin" valueType="num">
                                      <p:cBhvr additive="base">
                                        <p:cTn id="32" dur="500" fill="hold"/>
                                        <p:tgtEl>
                                          <p:spTgt spid="107539"/>
                                        </p:tgtEl>
                                        <p:attrNameLst>
                                          <p:attrName>ppt_x</p:attrName>
                                        </p:attrNameLst>
                                      </p:cBhvr>
                                      <p:tavLst>
                                        <p:tav tm="0">
                                          <p:val>
                                            <p:strVal val="#ppt_x"/>
                                          </p:val>
                                        </p:tav>
                                        <p:tav tm="100000">
                                          <p:val>
                                            <p:strVal val="#ppt_x"/>
                                          </p:val>
                                        </p:tav>
                                      </p:tavLst>
                                    </p:anim>
                                    <p:anim calcmode="lin" valueType="num">
                                      <p:cBhvr additive="base">
                                        <p:cTn id="33" dur="500" fill="hold"/>
                                        <p:tgtEl>
                                          <p:spTgt spid="107539"/>
                                        </p:tgtEl>
                                        <p:attrNameLst>
                                          <p:attrName>ppt_y</p:attrName>
                                        </p:attrNameLst>
                                      </p:cBhvr>
                                      <p:tavLst>
                                        <p:tav tm="0">
                                          <p:val>
                                            <p:strVal val="0-#ppt_h/2"/>
                                          </p:val>
                                        </p:tav>
                                        <p:tav tm="100000">
                                          <p:val>
                                            <p:strVal val="#ppt_y"/>
                                          </p:val>
                                        </p:tav>
                                      </p:tavLst>
                                    </p:anim>
                                  </p:childTnLst>
                                </p:cTn>
                              </p:par>
                            </p:childTnLst>
                          </p:cTn>
                        </p:par>
                        <p:par>
                          <p:cTn id="34" fill="hold">
                            <p:stCondLst>
                              <p:cond delay="500"/>
                            </p:stCondLst>
                            <p:childTnLst>
                              <p:par>
                                <p:cTn id="35" presetID="2" presetClass="entr" presetSubtype="2" fill="hold" grpId="0" nodeType="afterEffect">
                                  <p:stCondLst>
                                    <p:cond delay="0"/>
                                  </p:stCondLst>
                                  <p:childTnLst>
                                    <p:set>
                                      <p:cBhvr>
                                        <p:cTn id="36" dur="1" fill="hold">
                                          <p:stCondLst>
                                            <p:cond delay="0"/>
                                          </p:stCondLst>
                                        </p:cTn>
                                        <p:tgtEl>
                                          <p:spTgt spid="107540">
                                            <p:txEl>
                                              <p:pRg st="0" end="0"/>
                                            </p:txEl>
                                          </p:spTgt>
                                        </p:tgtEl>
                                        <p:attrNameLst>
                                          <p:attrName>style.visibility</p:attrName>
                                        </p:attrNameLst>
                                      </p:cBhvr>
                                      <p:to>
                                        <p:strVal val="visible"/>
                                      </p:to>
                                    </p:set>
                                    <p:anim calcmode="lin" valueType="num">
                                      <p:cBhvr additive="base">
                                        <p:cTn id="37" dur="500" fill="hold"/>
                                        <p:tgtEl>
                                          <p:spTgt spid="107540">
                                            <p:txEl>
                                              <p:pRg st="0" end="0"/>
                                            </p:txEl>
                                          </p:spTgt>
                                        </p:tgtEl>
                                        <p:attrNameLst>
                                          <p:attrName>ppt_x</p:attrName>
                                        </p:attrNameLst>
                                      </p:cBhvr>
                                      <p:tavLst>
                                        <p:tav tm="0">
                                          <p:val>
                                            <p:strVal val="1+#ppt_w/2"/>
                                          </p:val>
                                        </p:tav>
                                        <p:tav tm="100000">
                                          <p:val>
                                            <p:strVal val="#ppt_x"/>
                                          </p:val>
                                        </p:tav>
                                      </p:tavLst>
                                    </p:anim>
                                    <p:anim calcmode="lin" valueType="num">
                                      <p:cBhvr additive="base">
                                        <p:cTn id="38" dur="500" fill="hold"/>
                                        <p:tgtEl>
                                          <p:spTgt spid="10754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1" fill="hold" grpId="0" nodeType="clickEffect">
                                  <p:stCondLst>
                                    <p:cond delay="0"/>
                                  </p:stCondLst>
                                  <p:childTnLst>
                                    <p:set>
                                      <p:cBhvr>
                                        <p:cTn id="42" dur="1" fill="hold">
                                          <p:stCondLst>
                                            <p:cond delay="0"/>
                                          </p:stCondLst>
                                        </p:cTn>
                                        <p:tgtEl>
                                          <p:spTgt spid="107541"/>
                                        </p:tgtEl>
                                        <p:attrNameLst>
                                          <p:attrName>style.visibility</p:attrName>
                                        </p:attrNameLst>
                                      </p:cBhvr>
                                      <p:to>
                                        <p:strVal val="visible"/>
                                      </p:to>
                                    </p:set>
                                    <p:anim calcmode="lin" valueType="num">
                                      <p:cBhvr additive="base">
                                        <p:cTn id="43" dur="500" fill="hold"/>
                                        <p:tgtEl>
                                          <p:spTgt spid="107541"/>
                                        </p:tgtEl>
                                        <p:attrNameLst>
                                          <p:attrName>ppt_x</p:attrName>
                                        </p:attrNameLst>
                                      </p:cBhvr>
                                      <p:tavLst>
                                        <p:tav tm="0">
                                          <p:val>
                                            <p:strVal val="#ppt_x"/>
                                          </p:val>
                                        </p:tav>
                                        <p:tav tm="100000">
                                          <p:val>
                                            <p:strVal val="#ppt_x"/>
                                          </p:val>
                                        </p:tav>
                                      </p:tavLst>
                                    </p:anim>
                                    <p:anim calcmode="lin" valueType="num">
                                      <p:cBhvr additive="base">
                                        <p:cTn id="44" dur="500" fill="hold"/>
                                        <p:tgtEl>
                                          <p:spTgt spid="107541"/>
                                        </p:tgtEl>
                                        <p:attrNameLst>
                                          <p:attrName>ppt_y</p:attrName>
                                        </p:attrNameLst>
                                      </p:cBhvr>
                                      <p:tavLst>
                                        <p:tav tm="0">
                                          <p:val>
                                            <p:strVal val="0-#ppt_h/2"/>
                                          </p:val>
                                        </p:tav>
                                        <p:tav tm="100000">
                                          <p:val>
                                            <p:strVal val="#ppt_y"/>
                                          </p:val>
                                        </p:tav>
                                      </p:tavLst>
                                    </p:anim>
                                  </p:childTnLst>
                                </p:cTn>
                              </p:par>
                            </p:childTnLst>
                          </p:cTn>
                        </p:par>
                        <p:par>
                          <p:cTn id="45" fill="hold">
                            <p:stCondLst>
                              <p:cond delay="500"/>
                            </p:stCondLst>
                            <p:childTnLst>
                              <p:par>
                                <p:cTn id="46" presetID="2" presetClass="entr" presetSubtype="2" fill="hold" grpId="0" nodeType="afterEffect">
                                  <p:stCondLst>
                                    <p:cond delay="0"/>
                                  </p:stCondLst>
                                  <p:childTnLst>
                                    <p:set>
                                      <p:cBhvr>
                                        <p:cTn id="47" dur="1" fill="hold">
                                          <p:stCondLst>
                                            <p:cond delay="0"/>
                                          </p:stCondLst>
                                        </p:cTn>
                                        <p:tgtEl>
                                          <p:spTgt spid="107542">
                                            <p:txEl>
                                              <p:pRg st="0" end="0"/>
                                            </p:txEl>
                                          </p:spTgt>
                                        </p:tgtEl>
                                        <p:attrNameLst>
                                          <p:attrName>style.visibility</p:attrName>
                                        </p:attrNameLst>
                                      </p:cBhvr>
                                      <p:to>
                                        <p:strVal val="visible"/>
                                      </p:to>
                                    </p:set>
                                    <p:anim calcmode="lin" valueType="num">
                                      <p:cBhvr additive="base">
                                        <p:cTn id="48" dur="500" fill="hold"/>
                                        <p:tgtEl>
                                          <p:spTgt spid="107542">
                                            <p:txEl>
                                              <p:pRg st="0" end="0"/>
                                            </p:txEl>
                                          </p:spTgt>
                                        </p:tgtEl>
                                        <p:attrNameLst>
                                          <p:attrName>ppt_x</p:attrName>
                                        </p:attrNameLst>
                                      </p:cBhvr>
                                      <p:tavLst>
                                        <p:tav tm="0">
                                          <p:val>
                                            <p:strVal val="1+#ppt_w/2"/>
                                          </p:val>
                                        </p:tav>
                                        <p:tav tm="100000">
                                          <p:val>
                                            <p:strVal val="#ppt_x"/>
                                          </p:val>
                                        </p:tav>
                                      </p:tavLst>
                                    </p:anim>
                                    <p:anim calcmode="lin" valueType="num">
                                      <p:cBhvr additive="base">
                                        <p:cTn id="49" dur="500" fill="hold"/>
                                        <p:tgtEl>
                                          <p:spTgt spid="10754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1" fill="hold" grpId="0" nodeType="clickEffect">
                                  <p:stCondLst>
                                    <p:cond delay="0"/>
                                  </p:stCondLst>
                                  <p:childTnLst>
                                    <p:set>
                                      <p:cBhvr>
                                        <p:cTn id="53" dur="1" fill="hold">
                                          <p:stCondLst>
                                            <p:cond delay="0"/>
                                          </p:stCondLst>
                                        </p:cTn>
                                        <p:tgtEl>
                                          <p:spTgt spid="107543"/>
                                        </p:tgtEl>
                                        <p:attrNameLst>
                                          <p:attrName>style.visibility</p:attrName>
                                        </p:attrNameLst>
                                      </p:cBhvr>
                                      <p:to>
                                        <p:strVal val="visible"/>
                                      </p:to>
                                    </p:set>
                                    <p:anim calcmode="lin" valueType="num">
                                      <p:cBhvr additive="base">
                                        <p:cTn id="54" dur="500" fill="hold"/>
                                        <p:tgtEl>
                                          <p:spTgt spid="107543"/>
                                        </p:tgtEl>
                                        <p:attrNameLst>
                                          <p:attrName>ppt_x</p:attrName>
                                        </p:attrNameLst>
                                      </p:cBhvr>
                                      <p:tavLst>
                                        <p:tav tm="0">
                                          <p:val>
                                            <p:strVal val="#ppt_x"/>
                                          </p:val>
                                        </p:tav>
                                        <p:tav tm="100000">
                                          <p:val>
                                            <p:strVal val="#ppt_x"/>
                                          </p:val>
                                        </p:tav>
                                      </p:tavLst>
                                    </p:anim>
                                    <p:anim calcmode="lin" valueType="num">
                                      <p:cBhvr additive="base">
                                        <p:cTn id="55" dur="500" fill="hold"/>
                                        <p:tgtEl>
                                          <p:spTgt spid="107543"/>
                                        </p:tgtEl>
                                        <p:attrNameLst>
                                          <p:attrName>ppt_y</p:attrName>
                                        </p:attrNameLst>
                                      </p:cBhvr>
                                      <p:tavLst>
                                        <p:tav tm="0">
                                          <p:val>
                                            <p:strVal val="0-#ppt_h/2"/>
                                          </p:val>
                                        </p:tav>
                                        <p:tav tm="100000">
                                          <p:val>
                                            <p:strVal val="#ppt_y"/>
                                          </p:val>
                                        </p:tav>
                                      </p:tavLst>
                                    </p:anim>
                                  </p:childTnLst>
                                </p:cTn>
                              </p:par>
                            </p:childTnLst>
                          </p:cTn>
                        </p:par>
                        <p:par>
                          <p:cTn id="56" fill="hold">
                            <p:stCondLst>
                              <p:cond delay="500"/>
                            </p:stCondLst>
                            <p:childTnLst>
                              <p:par>
                                <p:cTn id="57" presetID="2" presetClass="entr" presetSubtype="2" fill="hold" grpId="0" nodeType="afterEffect">
                                  <p:stCondLst>
                                    <p:cond delay="0"/>
                                  </p:stCondLst>
                                  <p:childTnLst>
                                    <p:set>
                                      <p:cBhvr>
                                        <p:cTn id="58" dur="1" fill="hold">
                                          <p:stCondLst>
                                            <p:cond delay="0"/>
                                          </p:stCondLst>
                                        </p:cTn>
                                        <p:tgtEl>
                                          <p:spTgt spid="107544">
                                            <p:txEl>
                                              <p:pRg st="0" end="0"/>
                                            </p:txEl>
                                          </p:spTgt>
                                        </p:tgtEl>
                                        <p:attrNameLst>
                                          <p:attrName>style.visibility</p:attrName>
                                        </p:attrNameLst>
                                      </p:cBhvr>
                                      <p:to>
                                        <p:strVal val="visible"/>
                                      </p:to>
                                    </p:set>
                                    <p:anim calcmode="lin" valueType="num">
                                      <p:cBhvr additive="base">
                                        <p:cTn id="59" dur="500" fill="hold"/>
                                        <p:tgtEl>
                                          <p:spTgt spid="107544">
                                            <p:txEl>
                                              <p:pRg st="0" end="0"/>
                                            </p:txEl>
                                          </p:spTgt>
                                        </p:tgtEl>
                                        <p:attrNameLst>
                                          <p:attrName>ppt_x</p:attrName>
                                        </p:attrNameLst>
                                      </p:cBhvr>
                                      <p:tavLst>
                                        <p:tav tm="0">
                                          <p:val>
                                            <p:strVal val="1+#ppt_w/2"/>
                                          </p:val>
                                        </p:tav>
                                        <p:tav tm="100000">
                                          <p:val>
                                            <p:strVal val="#ppt_x"/>
                                          </p:val>
                                        </p:tav>
                                      </p:tavLst>
                                    </p:anim>
                                    <p:anim calcmode="lin" valueType="num">
                                      <p:cBhvr additive="base">
                                        <p:cTn id="60" dur="500" fill="hold"/>
                                        <p:tgtEl>
                                          <p:spTgt spid="10754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1" fill="hold" grpId="0" nodeType="clickEffect">
                                  <p:stCondLst>
                                    <p:cond delay="0"/>
                                  </p:stCondLst>
                                  <p:childTnLst>
                                    <p:set>
                                      <p:cBhvr>
                                        <p:cTn id="64" dur="1" fill="hold">
                                          <p:stCondLst>
                                            <p:cond delay="0"/>
                                          </p:stCondLst>
                                        </p:cTn>
                                        <p:tgtEl>
                                          <p:spTgt spid="107546"/>
                                        </p:tgtEl>
                                        <p:attrNameLst>
                                          <p:attrName>style.visibility</p:attrName>
                                        </p:attrNameLst>
                                      </p:cBhvr>
                                      <p:to>
                                        <p:strVal val="visible"/>
                                      </p:to>
                                    </p:set>
                                    <p:anim calcmode="lin" valueType="num">
                                      <p:cBhvr additive="base">
                                        <p:cTn id="65" dur="500" fill="hold"/>
                                        <p:tgtEl>
                                          <p:spTgt spid="107546"/>
                                        </p:tgtEl>
                                        <p:attrNameLst>
                                          <p:attrName>ppt_x</p:attrName>
                                        </p:attrNameLst>
                                      </p:cBhvr>
                                      <p:tavLst>
                                        <p:tav tm="0">
                                          <p:val>
                                            <p:strVal val="#ppt_x"/>
                                          </p:val>
                                        </p:tav>
                                        <p:tav tm="100000">
                                          <p:val>
                                            <p:strVal val="#ppt_x"/>
                                          </p:val>
                                        </p:tav>
                                      </p:tavLst>
                                    </p:anim>
                                    <p:anim calcmode="lin" valueType="num">
                                      <p:cBhvr additive="base">
                                        <p:cTn id="66" dur="500" fill="hold"/>
                                        <p:tgtEl>
                                          <p:spTgt spid="107546"/>
                                        </p:tgtEl>
                                        <p:attrNameLst>
                                          <p:attrName>ppt_y</p:attrName>
                                        </p:attrNameLst>
                                      </p:cBhvr>
                                      <p:tavLst>
                                        <p:tav tm="0">
                                          <p:val>
                                            <p:strVal val="0-#ppt_h/2"/>
                                          </p:val>
                                        </p:tav>
                                        <p:tav tm="100000">
                                          <p:val>
                                            <p:strVal val="#ppt_y"/>
                                          </p:val>
                                        </p:tav>
                                      </p:tavLst>
                                    </p:anim>
                                  </p:childTnLst>
                                </p:cTn>
                              </p:par>
                            </p:childTnLst>
                          </p:cTn>
                        </p:par>
                        <p:par>
                          <p:cTn id="67" fill="hold">
                            <p:stCondLst>
                              <p:cond delay="500"/>
                            </p:stCondLst>
                            <p:childTnLst>
                              <p:par>
                                <p:cTn id="68" presetID="2" presetClass="entr" presetSubtype="2" fill="hold" grpId="0" nodeType="afterEffect">
                                  <p:stCondLst>
                                    <p:cond delay="0"/>
                                  </p:stCondLst>
                                  <p:childTnLst>
                                    <p:set>
                                      <p:cBhvr>
                                        <p:cTn id="69" dur="1" fill="hold">
                                          <p:stCondLst>
                                            <p:cond delay="0"/>
                                          </p:stCondLst>
                                        </p:cTn>
                                        <p:tgtEl>
                                          <p:spTgt spid="107547">
                                            <p:txEl>
                                              <p:pRg st="0" end="0"/>
                                            </p:txEl>
                                          </p:spTgt>
                                        </p:tgtEl>
                                        <p:attrNameLst>
                                          <p:attrName>style.visibility</p:attrName>
                                        </p:attrNameLst>
                                      </p:cBhvr>
                                      <p:to>
                                        <p:strVal val="visible"/>
                                      </p:to>
                                    </p:set>
                                    <p:anim calcmode="lin" valueType="num">
                                      <p:cBhvr additive="base">
                                        <p:cTn id="70" dur="500" fill="hold"/>
                                        <p:tgtEl>
                                          <p:spTgt spid="107547">
                                            <p:txEl>
                                              <p:pRg st="0" end="0"/>
                                            </p:txEl>
                                          </p:spTgt>
                                        </p:tgtEl>
                                        <p:attrNameLst>
                                          <p:attrName>ppt_x</p:attrName>
                                        </p:attrNameLst>
                                      </p:cBhvr>
                                      <p:tavLst>
                                        <p:tav tm="0">
                                          <p:val>
                                            <p:strVal val="1+#ppt_w/2"/>
                                          </p:val>
                                        </p:tav>
                                        <p:tav tm="100000">
                                          <p:val>
                                            <p:strVal val="#ppt_x"/>
                                          </p:val>
                                        </p:tav>
                                      </p:tavLst>
                                    </p:anim>
                                    <p:anim calcmode="lin" valueType="num">
                                      <p:cBhvr additive="base">
                                        <p:cTn id="71" dur="500" fill="hold"/>
                                        <p:tgtEl>
                                          <p:spTgt spid="10754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2" presetClass="entr" presetSubtype="1" fill="hold" grpId="0" nodeType="clickEffect">
                                  <p:stCondLst>
                                    <p:cond delay="0"/>
                                  </p:stCondLst>
                                  <p:childTnLst>
                                    <p:set>
                                      <p:cBhvr>
                                        <p:cTn id="75" dur="1" fill="hold">
                                          <p:stCondLst>
                                            <p:cond delay="0"/>
                                          </p:stCondLst>
                                        </p:cTn>
                                        <p:tgtEl>
                                          <p:spTgt spid="107548"/>
                                        </p:tgtEl>
                                        <p:attrNameLst>
                                          <p:attrName>style.visibility</p:attrName>
                                        </p:attrNameLst>
                                      </p:cBhvr>
                                      <p:to>
                                        <p:strVal val="visible"/>
                                      </p:to>
                                    </p:set>
                                    <p:anim calcmode="lin" valueType="num">
                                      <p:cBhvr additive="base">
                                        <p:cTn id="76" dur="500" fill="hold"/>
                                        <p:tgtEl>
                                          <p:spTgt spid="107548"/>
                                        </p:tgtEl>
                                        <p:attrNameLst>
                                          <p:attrName>ppt_x</p:attrName>
                                        </p:attrNameLst>
                                      </p:cBhvr>
                                      <p:tavLst>
                                        <p:tav tm="0">
                                          <p:val>
                                            <p:strVal val="#ppt_x"/>
                                          </p:val>
                                        </p:tav>
                                        <p:tav tm="100000">
                                          <p:val>
                                            <p:strVal val="#ppt_x"/>
                                          </p:val>
                                        </p:tav>
                                      </p:tavLst>
                                    </p:anim>
                                    <p:anim calcmode="lin" valueType="num">
                                      <p:cBhvr additive="base">
                                        <p:cTn id="77" dur="500" fill="hold"/>
                                        <p:tgtEl>
                                          <p:spTgt spid="107548"/>
                                        </p:tgtEl>
                                        <p:attrNameLst>
                                          <p:attrName>ppt_y</p:attrName>
                                        </p:attrNameLst>
                                      </p:cBhvr>
                                      <p:tavLst>
                                        <p:tav tm="0">
                                          <p:val>
                                            <p:strVal val="0-#ppt_h/2"/>
                                          </p:val>
                                        </p:tav>
                                        <p:tav tm="100000">
                                          <p:val>
                                            <p:strVal val="#ppt_y"/>
                                          </p:val>
                                        </p:tav>
                                      </p:tavLst>
                                    </p:anim>
                                  </p:childTnLst>
                                </p:cTn>
                              </p:par>
                            </p:childTnLst>
                          </p:cTn>
                        </p:par>
                        <p:par>
                          <p:cTn id="78" fill="hold">
                            <p:stCondLst>
                              <p:cond delay="500"/>
                            </p:stCondLst>
                            <p:childTnLst>
                              <p:par>
                                <p:cTn id="79" presetID="2" presetClass="entr" presetSubtype="2" fill="hold" grpId="0" nodeType="afterEffect">
                                  <p:stCondLst>
                                    <p:cond delay="0"/>
                                  </p:stCondLst>
                                  <p:childTnLst>
                                    <p:set>
                                      <p:cBhvr>
                                        <p:cTn id="80" dur="1" fill="hold">
                                          <p:stCondLst>
                                            <p:cond delay="0"/>
                                          </p:stCondLst>
                                        </p:cTn>
                                        <p:tgtEl>
                                          <p:spTgt spid="107549">
                                            <p:txEl>
                                              <p:pRg st="0" end="0"/>
                                            </p:txEl>
                                          </p:spTgt>
                                        </p:tgtEl>
                                        <p:attrNameLst>
                                          <p:attrName>style.visibility</p:attrName>
                                        </p:attrNameLst>
                                      </p:cBhvr>
                                      <p:to>
                                        <p:strVal val="visible"/>
                                      </p:to>
                                    </p:set>
                                    <p:anim calcmode="lin" valueType="num">
                                      <p:cBhvr additive="base">
                                        <p:cTn id="81" dur="500" fill="hold"/>
                                        <p:tgtEl>
                                          <p:spTgt spid="107549">
                                            <p:txEl>
                                              <p:pRg st="0" end="0"/>
                                            </p:txEl>
                                          </p:spTgt>
                                        </p:tgtEl>
                                        <p:attrNameLst>
                                          <p:attrName>ppt_x</p:attrName>
                                        </p:attrNameLst>
                                      </p:cBhvr>
                                      <p:tavLst>
                                        <p:tav tm="0">
                                          <p:val>
                                            <p:strVal val="1+#ppt_w/2"/>
                                          </p:val>
                                        </p:tav>
                                        <p:tav tm="100000">
                                          <p:val>
                                            <p:strVal val="#ppt_x"/>
                                          </p:val>
                                        </p:tav>
                                      </p:tavLst>
                                    </p:anim>
                                    <p:anim calcmode="lin" valueType="num">
                                      <p:cBhvr additive="base">
                                        <p:cTn id="82" dur="500" fill="hold"/>
                                        <p:tgtEl>
                                          <p:spTgt spid="10754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2" presetClass="entr" presetSubtype="1" fill="hold" grpId="0" nodeType="clickEffect">
                                  <p:stCondLst>
                                    <p:cond delay="0"/>
                                  </p:stCondLst>
                                  <p:childTnLst>
                                    <p:set>
                                      <p:cBhvr>
                                        <p:cTn id="86" dur="1" fill="hold">
                                          <p:stCondLst>
                                            <p:cond delay="0"/>
                                          </p:stCondLst>
                                        </p:cTn>
                                        <p:tgtEl>
                                          <p:spTgt spid="107550"/>
                                        </p:tgtEl>
                                        <p:attrNameLst>
                                          <p:attrName>style.visibility</p:attrName>
                                        </p:attrNameLst>
                                      </p:cBhvr>
                                      <p:to>
                                        <p:strVal val="visible"/>
                                      </p:to>
                                    </p:set>
                                    <p:anim calcmode="lin" valueType="num">
                                      <p:cBhvr additive="base">
                                        <p:cTn id="87" dur="500" fill="hold"/>
                                        <p:tgtEl>
                                          <p:spTgt spid="107550"/>
                                        </p:tgtEl>
                                        <p:attrNameLst>
                                          <p:attrName>ppt_x</p:attrName>
                                        </p:attrNameLst>
                                      </p:cBhvr>
                                      <p:tavLst>
                                        <p:tav tm="0">
                                          <p:val>
                                            <p:strVal val="#ppt_x"/>
                                          </p:val>
                                        </p:tav>
                                        <p:tav tm="100000">
                                          <p:val>
                                            <p:strVal val="#ppt_x"/>
                                          </p:val>
                                        </p:tav>
                                      </p:tavLst>
                                    </p:anim>
                                    <p:anim calcmode="lin" valueType="num">
                                      <p:cBhvr additive="base">
                                        <p:cTn id="88" dur="500" fill="hold"/>
                                        <p:tgtEl>
                                          <p:spTgt spid="107550"/>
                                        </p:tgtEl>
                                        <p:attrNameLst>
                                          <p:attrName>ppt_y</p:attrName>
                                        </p:attrNameLst>
                                      </p:cBhvr>
                                      <p:tavLst>
                                        <p:tav tm="0">
                                          <p:val>
                                            <p:strVal val="0-#ppt_h/2"/>
                                          </p:val>
                                        </p:tav>
                                        <p:tav tm="100000">
                                          <p:val>
                                            <p:strVal val="#ppt_y"/>
                                          </p:val>
                                        </p:tav>
                                      </p:tavLst>
                                    </p:anim>
                                  </p:childTnLst>
                                </p:cTn>
                              </p:par>
                            </p:childTnLst>
                          </p:cTn>
                        </p:par>
                        <p:par>
                          <p:cTn id="89" fill="hold">
                            <p:stCondLst>
                              <p:cond delay="500"/>
                            </p:stCondLst>
                            <p:childTnLst>
                              <p:par>
                                <p:cTn id="90" presetID="2" presetClass="entr" presetSubtype="2" fill="hold" grpId="0" nodeType="afterEffect">
                                  <p:stCondLst>
                                    <p:cond delay="0"/>
                                  </p:stCondLst>
                                  <p:childTnLst>
                                    <p:set>
                                      <p:cBhvr>
                                        <p:cTn id="91" dur="1" fill="hold">
                                          <p:stCondLst>
                                            <p:cond delay="0"/>
                                          </p:stCondLst>
                                        </p:cTn>
                                        <p:tgtEl>
                                          <p:spTgt spid="107551">
                                            <p:txEl>
                                              <p:pRg st="0" end="0"/>
                                            </p:txEl>
                                          </p:spTgt>
                                        </p:tgtEl>
                                        <p:attrNameLst>
                                          <p:attrName>style.visibility</p:attrName>
                                        </p:attrNameLst>
                                      </p:cBhvr>
                                      <p:to>
                                        <p:strVal val="visible"/>
                                      </p:to>
                                    </p:set>
                                    <p:anim calcmode="lin" valueType="num">
                                      <p:cBhvr additive="base">
                                        <p:cTn id="92" dur="500" fill="hold"/>
                                        <p:tgtEl>
                                          <p:spTgt spid="107551">
                                            <p:txEl>
                                              <p:pRg st="0" end="0"/>
                                            </p:txEl>
                                          </p:spTgt>
                                        </p:tgtEl>
                                        <p:attrNameLst>
                                          <p:attrName>ppt_x</p:attrName>
                                        </p:attrNameLst>
                                      </p:cBhvr>
                                      <p:tavLst>
                                        <p:tav tm="0">
                                          <p:val>
                                            <p:strVal val="1+#ppt_w/2"/>
                                          </p:val>
                                        </p:tav>
                                        <p:tav tm="100000">
                                          <p:val>
                                            <p:strVal val="#ppt_x"/>
                                          </p:val>
                                        </p:tav>
                                      </p:tavLst>
                                    </p:anim>
                                    <p:anim calcmode="lin" valueType="num">
                                      <p:cBhvr additive="base">
                                        <p:cTn id="93" dur="500" fill="hold"/>
                                        <p:tgtEl>
                                          <p:spTgt spid="10755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2" presetClass="entr" presetSubtype="1" fill="hold" grpId="0" nodeType="clickEffect">
                                  <p:stCondLst>
                                    <p:cond delay="0"/>
                                  </p:stCondLst>
                                  <p:childTnLst>
                                    <p:set>
                                      <p:cBhvr>
                                        <p:cTn id="97" dur="1" fill="hold">
                                          <p:stCondLst>
                                            <p:cond delay="0"/>
                                          </p:stCondLst>
                                        </p:cTn>
                                        <p:tgtEl>
                                          <p:spTgt spid="107552"/>
                                        </p:tgtEl>
                                        <p:attrNameLst>
                                          <p:attrName>style.visibility</p:attrName>
                                        </p:attrNameLst>
                                      </p:cBhvr>
                                      <p:to>
                                        <p:strVal val="visible"/>
                                      </p:to>
                                    </p:set>
                                    <p:anim calcmode="lin" valueType="num">
                                      <p:cBhvr additive="base">
                                        <p:cTn id="98" dur="500" fill="hold"/>
                                        <p:tgtEl>
                                          <p:spTgt spid="107552"/>
                                        </p:tgtEl>
                                        <p:attrNameLst>
                                          <p:attrName>ppt_x</p:attrName>
                                        </p:attrNameLst>
                                      </p:cBhvr>
                                      <p:tavLst>
                                        <p:tav tm="0">
                                          <p:val>
                                            <p:strVal val="#ppt_x"/>
                                          </p:val>
                                        </p:tav>
                                        <p:tav tm="100000">
                                          <p:val>
                                            <p:strVal val="#ppt_x"/>
                                          </p:val>
                                        </p:tav>
                                      </p:tavLst>
                                    </p:anim>
                                    <p:anim calcmode="lin" valueType="num">
                                      <p:cBhvr additive="base">
                                        <p:cTn id="99" dur="500" fill="hold"/>
                                        <p:tgtEl>
                                          <p:spTgt spid="107552"/>
                                        </p:tgtEl>
                                        <p:attrNameLst>
                                          <p:attrName>ppt_y</p:attrName>
                                        </p:attrNameLst>
                                      </p:cBhvr>
                                      <p:tavLst>
                                        <p:tav tm="0">
                                          <p:val>
                                            <p:strVal val="0-#ppt_h/2"/>
                                          </p:val>
                                        </p:tav>
                                        <p:tav tm="100000">
                                          <p:val>
                                            <p:strVal val="#ppt_y"/>
                                          </p:val>
                                        </p:tav>
                                      </p:tavLst>
                                    </p:anim>
                                  </p:childTnLst>
                                </p:cTn>
                              </p:par>
                            </p:childTnLst>
                          </p:cTn>
                        </p:par>
                        <p:par>
                          <p:cTn id="100" fill="hold">
                            <p:stCondLst>
                              <p:cond delay="500"/>
                            </p:stCondLst>
                            <p:childTnLst>
                              <p:par>
                                <p:cTn id="101" presetID="2" presetClass="entr" presetSubtype="2" fill="hold" grpId="0" nodeType="afterEffect">
                                  <p:stCondLst>
                                    <p:cond delay="0"/>
                                  </p:stCondLst>
                                  <p:childTnLst>
                                    <p:set>
                                      <p:cBhvr>
                                        <p:cTn id="102" dur="1" fill="hold">
                                          <p:stCondLst>
                                            <p:cond delay="0"/>
                                          </p:stCondLst>
                                        </p:cTn>
                                        <p:tgtEl>
                                          <p:spTgt spid="107553">
                                            <p:txEl>
                                              <p:pRg st="0" end="0"/>
                                            </p:txEl>
                                          </p:spTgt>
                                        </p:tgtEl>
                                        <p:attrNameLst>
                                          <p:attrName>style.visibility</p:attrName>
                                        </p:attrNameLst>
                                      </p:cBhvr>
                                      <p:to>
                                        <p:strVal val="visible"/>
                                      </p:to>
                                    </p:set>
                                    <p:anim calcmode="lin" valueType="num">
                                      <p:cBhvr additive="base">
                                        <p:cTn id="103" dur="500" fill="hold"/>
                                        <p:tgtEl>
                                          <p:spTgt spid="107553">
                                            <p:txEl>
                                              <p:pRg st="0" end="0"/>
                                            </p:txEl>
                                          </p:spTgt>
                                        </p:tgtEl>
                                        <p:attrNameLst>
                                          <p:attrName>ppt_x</p:attrName>
                                        </p:attrNameLst>
                                      </p:cBhvr>
                                      <p:tavLst>
                                        <p:tav tm="0">
                                          <p:val>
                                            <p:strVal val="1+#ppt_w/2"/>
                                          </p:val>
                                        </p:tav>
                                        <p:tav tm="100000">
                                          <p:val>
                                            <p:strVal val="#ppt_x"/>
                                          </p:val>
                                        </p:tav>
                                      </p:tavLst>
                                    </p:anim>
                                    <p:anim calcmode="lin" valueType="num">
                                      <p:cBhvr additive="base">
                                        <p:cTn id="104" dur="500" fill="hold"/>
                                        <p:tgtEl>
                                          <p:spTgt spid="10755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2" presetClass="entr" presetSubtype="1" fill="hold" grpId="0" nodeType="clickEffect">
                                  <p:stCondLst>
                                    <p:cond delay="0"/>
                                  </p:stCondLst>
                                  <p:childTnLst>
                                    <p:set>
                                      <p:cBhvr>
                                        <p:cTn id="108" dur="1" fill="hold">
                                          <p:stCondLst>
                                            <p:cond delay="0"/>
                                          </p:stCondLst>
                                        </p:cTn>
                                        <p:tgtEl>
                                          <p:spTgt spid="107554"/>
                                        </p:tgtEl>
                                        <p:attrNameLst>
                                          <p:attrName>style.visibility</p:attrName>
                                        </p:attrNameLst>
                                      </p:cBhvr>
                                      <p:to>
                                        <p:strVal val="visible"/>
                                      </p:to>
                                    </p:set>
                                    <p:anim calcmode="lin" valueType="num">
                                      <p:cBhvr additive="base">
                                        <p:cTn id="109" dur="500" fill="hold"/>
                                        <p:tgtEl>
                                          <p:spTgt spid="107554"/>
                                        </p:tgtEl>
                                        <p:attrNameLst>
                                          <p:attrName>ppt_x</p:attrName>
                                        </p:attrNameLst>
                                      </p:cBhvr>
                                      <p:tavLst>
                                        <p:tav tm="0">
                                          <p:val>
                                            <p:strVal val="#ppt_x"/>
                                          </p:val>
                                        </p:tav>
                                        <p:tav tm="100000">
                                          <p:val>
                                            <p:strVal val="#ppt_x"/>
                                          </p:val>
                                        </p:tav>
                                      </p:tavLst>
                                    </p:anim>
                                    <p:anim calcmode="lin" valueType="num">
                                      <p:cBhvr additive="base">
                                        <p:cTn id="110" dur="500" fill="hold"/>
                                        <p:tgtEl>
                                          <p:spTgt spid="107554"/>
                                        </p:tgtEl>
                                        <p:attrNameLst>
                                          <p:attrName>ppt_y</p:attrName>
                                        </p:attrNameLst>
                                      </p:cBhvr>
                                      <p:tavLst>
                                        <p:tav tm="0">
                                          <p:val>
                                            <p:strVal val="0-#ppt_h/2"/>
                                          </p:val>
                                        </p:tav>
                                        <p:tav tm="100000">
                                          <p:val>
                                            <p:strVal val="#ppt_y"/>
                                          </p:val>
                                        </p:tav>
                                      </p:tavLst>
                                    </p:anim>
                                  </p:childTnLst>
                                </p:cTn>
                              </p:par>
                            </p:childTnLst>
                          </p:cTn>
                        </p:par>
                        <p:par>
                          <p:cTn id="111" fill="hold">
                            <p:stCondLst>
                              <p:cond delay="500"/>
                            </p:stCondLst>
                            <p:childTnLst>
                              <p:par>
                                <p:cTn id="112" presetID="2" presetClass="entr" presetSubtype="2" fill="hold" grpId="0" nodeType="afterEffect">
                                  <p:stCondLst>
                                    <p:cond delay="0"/>
                                  </p:stCondLst>
                                  <p:childTnLst>
                                    <p:set>
                                      <p:cBhvr>
                                        <p:cTn id="113" dur="1" fill="hold">
                                          <p:stCondLst>
                                            <p:cond delay="0"/>
                                          </p:stCondLst>
                                        </p:cTn>
                                        <p:tgtEl>
                                          <p:spTgt spid="107555">
                                            <p:txEl>
                                              <p:pRg st="0" end="0"/>
                                            </p:txEl>
                                          </p:spTgt>
                                        </p:tgtEl>
                                        <p:attrNameLst>
                                          <p:attrName>style.visibility</p:attrName>
                                        </p:attrNameLst>
                                      </p:cBhvr>
                                      <p:to>
                                        <p:strVal val="visible"/>
                                      </p:to>
                                    </p:set>
                                    <p:anim calcmode="lin" valueType="num">
                                      <p:cBhvr additive="base">
                                        <p:cTn id="114" dur="500" fill="hold"/>
                                        <p:tgtEl>
                                          <p:spTgt spid="107555">
                                            <p:txEl>
                                              <p:pRg st="0" end="0"/>
                                            </p:txEl>
                                          </p:spTgt>
                                        </p:tgtEl>
                                        <p:attrNameLst>
                                          <p:attrName>ppt_x</p:attrName>
                                        </p:attrNameLst>
                                      </p:cBhvr>
                                      <p:tavLst>
                                        <p:tav tm="0">
                                          <p:val>
                                            <p:strVal val="1+#ppt_w/2"/>
                                          </p:val>
                                        </p:tav>
                                        <p:tav tm="100000">
                                          <p:val>
                                            <p:strVal val="#ppt_x"/>
                                          </p:val>
                                        </p:tav>
                                      </p:tavLst>
                                    </p:anim>
                                    <p:anim calcmode="lin" valueType="num">
                                      <p:cBhvr additive="base">
                                        <p:cTn id="115" dur="500" fill="hold"/>
                                        <p:tgtEl>
                                          <p:spTgt spid="107555">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523" grpId="0" build="p"/>
      <p:bldP spid="107538" grpId="0"/>
      <p:bldP spid="107539" grpId="0"/>
      <p:bldP spid="107540" grpId="0" build="p"/>
      <p:bldP spid="107541" grpId="0"/>
      <p:bldP spid="107542" grpId="0" build="p"/>
      <p:bldP spid="107543" grpId="0"/>
      <p:bldP spid="107544" grpId="0" build="p"/>
      <p:bldP spid="107546" grpId="0"/>
      <p:bldP spid="107547" grpId="0" build="p"/>
      <p:bldP spid="107548" grpId="0"/>
      <p:bldP spid="107549" grpId="0" build="p"/>
      <p:bldP spid="107550" grpId="0"/>
      <p:bldP spid="107551" grpId="0" build="p"/>
      <p:bldP spid="107552" grpId="0"/>
      <p:bldP spid="107553" grpId="0" build="p"/>
      <p:bldP spid="107554" grpId="0"/>
      <p:bldP spid="107555" grpId="0" build="p"/>
      <p:bldP spid="107556" grpId="0" animBg="1"/>
      <p:bldP spid="107557" grpId="0" animBg="1"/>
    </p:bldLst>
  </p:timing>
</p:sld>
</file>

<file path=ppt/theme/theme1.xml><?xml version="1.0" encoding="utf-8"?>
<a:theme xmlns:a="http://schemas.openxmlformats.org/drawingml/2006/main" name="Übergänge">
  <a:themeElements>
    <a:clrScheme name="Übergänge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Übergänge">
      <a:majorFont>
        <a:latin typeface="Tahoma"/>
        <a:ea typeface=""/>
        <a:cs typeface=""/>
      </a:majorFont>
      <a:minorFont>
        <a:latin typeface="Tahoma"/>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Übergänge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Übergänge 2">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Übergänge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Übergänge 4">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
      <a:clrScheme name="Übergänge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Übergänge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Larissa-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Blends</Template>
  <TotalTime>0</TotalTime>
  <Words>959</Words>
  <Application>Microsoft Office PowerPoint</Application>
  <PresentationFormat>Bildschirmpräsentation (4:3)</PresentationFormat>
  <Paragraphs>151</Paragraphs>
  <Slides>18</Slides>
  <Notes>15</Notes>
  <HiddenSlides>0</HiddenSlides>
  <MMClips>1</MMClips>
  <ScaleCrop>false</ScaleCrop>
  <HeadingPairs>
    <vt:vector size="6" baseType="variant">
      <vt:variant>
        <vt:lpstr>Verwendete Schriftarten</vt:lpstr>
      </vt:variant>
      <vt:variant>
        <vt:i4>6</vt:i4>
      </vt:variant>
      <vt:variant>
        <vt:lpstr>Design</vt:lpstr>
      </vt:variant>
      <vt:variant>
        <vt:i4>1</vt:i4>
      </vt:variant>
      <vt:variant>
        <vt:lpstr>Folientitel</vt:lpstr>
      </vt:variant>
      <vt:variant>
        <vt:i4>18</vt:i4>
      </vt:variant>
    </vt:vector>
  </HeadingPairs>
  <TitlesOfParts>
    <vt:vector size="25" baseType="lpstr">
      <vt:lpstr>Arial</vt:lpstr>
      <vt:lpstr>Arial Black</vt:lpstr>
      <vt:lpstr>Calibri</vt:lpstr>
      <vt:lpstr>Tahoma</vt:lpstr>
      <vt:lpstr>Times</vt:lpstr>
      <vt:lpstr>Wingdings</vt:lpstr>
      <vt:lpstr>Übergänge</vt:lpstr>
      <vt:lpstr>Die Walsersprache</vt:lpstr>
      <vt:lpstr>PowerPoint-Präsentation</vt:lpstr>
      <vt:lpstr>Wie entstand das Walserdeutsche?</vt:lpstr>
      <vt:lpstr>Der Stauraum im Oberwallis</vt:lpstr>
      <vt:lpstr>PowerPoint-Präsentation</vt:lpstr>
      <vt:lpstr>Lautliche Merkmale</vt:lpstr>
      <vt:lpstr>PowerPoint-Präsentation</vt:lpstr>
      <vt:lpstr>Die Dialektgrenzen im Oberwallis</vt:lpstr>
      <vt:lpstr>(Eigenheiten)</vt:lpstr>
      <vt:lpstr>Grammatikalische Merkmale</vt:lpstr>
      <vt:lpstr>Die Walserwanderung</vt:lpstr>
      <vt:lpstr>PowerPoint-Präsentation</vt:lpstr>
      <vt:lpstr>PowerPoint-Präsentation</vt:lpstr>
      <vt:lpstr>PowerPoint-Präsentation</vt:lpstr>
      <vt:lpstr>Gemeinsame Eigenwörter</vt:lpstr>
      <vt:lpstr>PowerPoint-Präsentation</vt:lpstr>
      <vt:lpstr>Verbreitung</vt:lpstr>
      <vt:lpstr>Weitere Informationen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Walliserdeutsch</dc:title>
  <dc:creator>Schmid Volmar</dc:creator>
  <cp:lastModifiedBy>Volmar Schmid</cp:lastModifiedBy>
  <cp:revision>63</cp:revision>
  <cp:lastPrinted>1601-01-01T00:00:00Z</cp:lastPrinted>
  <dcterms:created xsi:type="dcterms:W3CDTF">2004-10-23T16:04:20Z</dcterms:created>
  <dcterms:modified xsi:type="dcterms:W3CDTF">2019-05-21T08:10:21Z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5</vt:i4>
  </property>
</Properties>
</file>